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2" r:id="rId7"/>
    <p:sldId id="267" r:id="rId8"/>
    <p:sldId id="266" r:id="rId9"/>
    <p:sldId id="263" r:id="rId10"/>
    <p:sldId id="268" r:id="rId11"/>
    <p:sldId id="273" r:id="rId12"/>
    <p:sldId id="269" r:id="rId13"/>
    <p:sldId id="272" r:id="rId14"/>
    <p:sldId id="270" r:id="rId15"/>
    <p:sldId id="260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89" autoAdjust="0"/>
    <p:restoredTop sz="94660"/>
  </p:normalViewPr>
  <p:slideViewPr>
    <p:cSldViewPr snapToGrid="0">
      <p:cViewPr varScale="1">
        <p:scale>
          <a:sx n="68" d="100"/>
          <a:sy n="68" d="100"/>
        </p:scale>
        <p:origin x="58" y="6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6437F5-10FA-4C36-9AFF-13BC81017521}" type="doc">
      <dgm:prSet loTypeId="urn:microsoft.com/office/officeart/2005/8/layout/vList2" loCatId="list" qsTypeId="urn:microsoft.com/office/officeart/2005/8/quickstyle/simple1" qsCatId="simple" csTypeId="urn:microsoft.com/office/officeart/2005/8/colors/accent2_3" csCatId="accent2"/>
      <dgm:spPr/>
      <dgm:t>
        <a:bodyPr/>
        <a:lstStyle/>
        <a:p>
          <a:pPr latinLnBrk="1"/>
          <a:endParaRPr lang="ko-KR" altLang="en-US"/>
        </a:p>
      </dgm:t>
    </dgm:pt>
    <dgm:pt modelId="{B632791B-DE1B-40E0-9757-EE33EA4865D9}">
      <dgm:prSet/>
      <dgm:spPr/>
      <dgm:t>
        <a:bodyPr/>
        <a:lstStyle/>
        <a:p>
          <a:pPr latinLnBrk="1"/>
          <a:r>
            <a:rPr lang="en-US" b="0" i="0"/>
            <a:t>Computer Vision</a:t>
          </a:r>
          <a:endParaRPr lang="ko-KR"/>
        </a:p>
      </dgm:t>
    </dgm:pt>
    <dgm:pt modelId="{012BBFE1-DF08-4820-AED3-19ECA90A6683}" type="parTrans" cxnId="{1D9FDE45-3CDB-4AC0-A975-F0EE4944011F}">
      <dgm:prSet/>
      <dgm:spPr/>
      <dgm:t>
        <a:bodyPr/>
        <a:lstStyle/>
        <a:p>
          <a:pPr latinLnBrk="1"/>
          <a:endParaRPr lang="ko-KR" altLang="en-US"/>
        </a:p>
      </dgm:t>
    </dgm:pt>
    <dgm:pt modelId="{059A97C5-B3CC-45F2-B43E-EA5DFC0A1EC5}" type="sibTrans" cxnId="{1D9FDE45-3CDB-4AC0-A975-F0EE4944011F}">
      <dgm:prSet/>
      <dgm:spPr/>
      <dgm:t>
        <a:bodyPr/>
        <a:lstStyle/>
        <a:p>
          <a:pPr latinLnBrk="1"/>
          <a:endParaRPr lang="ko-KR" altLang="en-US"/>
        </a:p>
      </dgm:t>
    </dgm:pt>
    <dgm:pt modelId="{375E9D00-C8B0-420C-97E1-787DCD979416}">
      <dgm:prSet/>
      <dgm:spPr/>
      <dgm:t>
        <a:bodyPr/>
        <a:lstStyle/>
        <a:p>
          <a:pPr latinLnBrk="1"/>
          <a:r>
            <a:rPr lang="en-US" b="0" i="0"/>
            <a:t>Classifier: NN, KNN</a:t>
          </a:r>
          <a:endParaRPr lang="ko-KR"/>
        </a:p>
      </dgm:t>
    </dgm:pt>
    <dgm:pt modelId="{B81B8C06-D3AD-477F-9291-FC8A02D0613A}" type="parTrans" cxnId="{E16FEFC9-43A0-49C0-B27C-F06083606F26}">
      <dgm:prSet/>
      <dgm:spPr/>
      <dgm:t>
        <a:bodyPr/>
        <a:lstStyle/>
        <a:p>
          <a:pPr latinLnBrk="1"/>
          <a:endParaRPr lang="ko-KR" altLang="en-US"/>
        </a:p>
      </dgm:t>
    </dgm:pt>
    <dgm:pt modelId="{E3050F0B-D547-4FCB-86F4-6F1B1497443C}" type="sibTrans" cxnId="{E16FEFC9-43A0-49C0-B27C-F06083606F26}">
      <dgm:prSet/>
      <dgm:spPr/>
      <dgm:t>
        <a:bodyPr/>
        <a:lstStyle/>
        <a:p>
          <a:pPr latinLnBrk="1"/>
          <a:endParaRPr lang="ko-KR" altLang="en-US"/>
        </a:p>
      </dgm:t>
    </dgm:pt>
    <dgm:pt modelId="{A7B1F26B-2995-41A8-AAD8-03B6007E02BB}">
      <dgm:prSet/>
      <dgm:spPr/>
      <dgm:t>
        <a:bodyPr/>
        <a:lstStyle/>
        <a:p>
          <a:pPr latinLnBrk="1"/>
          <a:r>
            <a:rPr lang="en-US" b="0" i="0"/>
            <a:t>Setting Hyperparameters</a:t>
          </a:r>
          <a:endParaRPr lang="ko-KR"/>
        </a:p>
      </dgm:t>
    </dgm:pt>
    <dgm:pt modelId="{3845ED33-0BB3-43FC-838F-C007DA4A7722}" type="parTrans" cxnId="{55499AB2-4813-4BAC-8A9D-E046E7DD58ED}">
      <dgm:prSet/>
      <dgm:spPr/>
      <dgm:t>
        <a:bodyPr/>
        <a:lstStyle/>
        <a:p>
          <a:pPr latinLnBrk="1"/>
          <a:endParaRPr lang="ko-KR" altLang="en-US"/>
        </a:p>
      </dgm:t>
    </dgm:pt>
    <dgm:pt modelId="{5C6BA176-C854-4124-870A-DE0AD34051F1}" type="sibTrans" cxnId="{55499AB2-4813-4BAC-8A9D-E046E7DD58ED}">
      <dgm:prSet/>
      <dgm:spPr/>
      <dgm:t>
        <a:bodyPr/>
        <a:lstStyle/>
        <a:p>
          <a:pPr latinLnBrk="1"/>
          <a:endParaRPr lang="ko-KR" altLang="en-US"/>
        </a:p>
      </dgm:t>
    </dgm:pt>
    <dgm:pt modelId="{D903889F-0C21-4A3F-97E6-9F0AE609EBDA}">
      <dgm:prSet/>
      <dgm:spPr/>
      <dgm:t>
        <a:bodyPr/>
        <a:lstStyle/>
        <a:p>
          <a:pPr latinLnBrk="1"/>
          <a:r>
            <a:rPr lang="en-US" b="0" i="0"/>
            <a:t>Linear Classification</a:t>
          </a:r>
          <a:endParaRPr lang="ko-KR"/>
        </a:p>
      </dgm:t>
    </dgm:pt>
    <dgm:pt modelId="{5CD0E04F-8AE3-4A9E-96D7-FDBCFB34D27C}" type="parTrans" cxnId="{F962BCBC-8391-4554-9B3A-3CE997BEC066}">
      <dgm:prSet/>
      <dgm:spPr/>
      <dgm:t>
        <a:bodyPr/>
        <a:lstStyle/>
        <a:p>
          <a:pPr latinLnBrk="1"/>
          <a:endParaRPr lang="ko-KR" altLang="en-US"/>
        </a:p>
      </dgm:t>
    </dgm:pt>
    <dgm:pt modelId="{4F395069-DC62-4801-AFB9-15839F305B26}" type="sibTrans" cxnId="{F962BCBC-8391-4554-9B3A-3CE997BEC066}">
      <dgm:prSet/>
      <dgm:spPr/>
      <dgm:t>
        <a:bodyPr/>
        <a:lstStyle/>
        <a:p>
          <a:pPr latinLnBrk="1"/>
          <a:endParaRPr lang="ko-KR" altLang="en-US"/>
        </a:p>
      </dgm:t>
    </dgm:pt>
    <dgm:pt modelId="{882BDCFB-845C-49B0-897C-0393C3095094}" type="pres">
      <dgm:prSet presAssocID="{E46437F5-10FA-4C36-9AFF-13BC81017521}" presName="linear" presStyleCnt="0">
        <dgm:presLayoutVars>
          <dgm:animLvl val="lvl"/>
          <dgm:resizeHandles val="exact"/>
        </dgm:presLayoutVars>
      </dgm:prSet>
      <dgm:spPr/>
    </dgm:pt>
    <dgm:pt modelId="{DC00BFE2-5123-47F1-9A5F-B4CF07A303EA}" type="pres">
      <dgm:prSet presAssocID="{B632791B-DE1B-40E0-9757-EE33EA4865D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66B9FF7-5297-45AA-A880-65B745954808}" type="pres">
      <dgm:prSet presAssocID="{059A97C5-B3CC-45F2-B43E-EA5DFC0A1EC5}" presName="spacer" presStyleCnt="0"/>
      <dgm:spPr/>
    </dgm:pt>
    <dgm:pt modelId="{92617DA0-324F-4553-BFC1-E1EB336CE0D1}" type="pres">
      <dgm:prSet presAssocID="{375E9D00-C8B0-420C-97E1-787DCD97941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3FA0432-3549-4461-9090-5555DD6D285C}" type="pres">
      <dgm:prSet presAssocID="{E3050F0B-D547-4FCB-86F4-6F1B1497443C}" presName="spacer" presStyleCnt="0"/>
      <dgm:spPr/>
    </dgm:pt>
    <dgm:pt modelId="{2063ED06-BD85-48E1-BCD7-1C0F7348DE16}" type="pres">
      <dgm:prSet presAssocID="{A7B1F26B-2995-41A8-AAD8-03B6007E02BB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C03495E-0016-4AF6-92B6-DF81E4009174}" type="pres">
      <dgm:prSet presAssocID="{5C6BA176-C854-4124-870A-DE0AD34051F1}" presName="spacer" presStyleCnt="0"/>
      <dgm:spPr/>
    </dgm:pt>
    <dgm:pt modelId="{0FB30699-B4E0-47AE-ADA7-43C9B47A9738}" type="pres">
      <dgm:prSet presAssocID="{D903889F-0C21-4A3F-97E6-9F0AE609EBD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D559E0E-B11D-4C25-A9DA-915168D60EE3}" type="presOf" srcId="{B632791B-DE1B-40E0-9757-EE33EA4865D9}" destId="{DC00BFE2-5123-47F1-9A5F-B4CF07A303EA}" srcOrd="0" destOrd="0" presId="urn:microsoft.com/office/officeart/2005/8/layout/vList2"/>
    <dgm:cxn modelId="{1D9FDE45-3CDB-4AC0-A975-F0EE4944011F}" srcId="{E46437F5-10FA-4C36-9AFF-13BC81017521}" destId="{B632791B-DE1B-40E0-9757-EE33EA4865D9}" srcOrd="0" destOrd="0" parTransId="{012BBFE1-DF08-4820-AED3-19ECA90A6683}" sibTransId="{059A97C5-B3CC-45F2-B43E-EA5DFC0A1EC5}"/>
    <dgm:cxn modelId="{C5803782-2749-41AE-945A-B29F3FBD0D47}" type="presOf" srcId="{375E9D00-C8B0-420C-97E1-787DCD979416}" destId="{92617DA0-324F-4553-BFC1-E1EB336CE0D1}" srcOrd="0" destOrd="0" presId="urn:microsoft.com/office/officeart/2005/8/layout/vList2"/>
    <dgm:cxn modelId="{CEB52489-2DA4-4D58-849E-15304CF1345A}" type="presOf" srcId="{A7B1F26B-2995-41A8-AAD8-03B6007E02BB}" destId="{2063ED06-BD85-48E1-BCD7-1C0F7348DE16}" srcOrd="0" destOrd="0" presId="urn:microsoft.com/office/officeart/2005/8/layout/vList2"/>
    <dgm:cxn modelId="{B5CC2BAC-CDF7-4C9A-BB0A-539BD5AD3AF1}" type="presOf" srcId="{E46437F5-10FA-4C36-9AFF-13BC81017521}" destId="{882BDCFB-845C-49B0-897C-0393C3095094}" srcOrd="0" destOrd="0" presId="urn:microsoft.com/office/officeart/2005/8/layout/vList2"/>
    <dgm:cxn modelId="{55499AB2-4813-4BAC-8A9D-E046E7DD58ED}" srcId="{E46437F5-10FA-4C36-9AFF-13BC81017521}" destId="{A7B1F26B-2995-41A8-AAD8-03B6007E02BB}" srcOrd="2" destOrd="0" parTransId="{3845ED33-0BB3-43FC-838F-C007DA4A7722}" sibTransId="{5C6BA176-C854-4124-870A-DE0AD34051F1}"/>
    <dgm:cxn modelId="{F962BCBC-8391-4554-9B3A-3CE997BEC066}" srcId="{E46437F5-10FA-4C36-9AFF-13BC81017521}" destId="{D903889F-0C21-4A3F-97E6-9F0AE609EBDA}" srcOrd="3" destOrd="0" parTransId="{5CD0E04F-8AE3-4A9E-96D7-FDBCFB34D27C}" sibTransId="{4F395069-DC62-4801-AFB9-15839F305B26}"/>
    <dgm:cxn modelId="{E16FEFC9-43A0-49C0-B27C-F06083606F26}" srcId="{E46437F5-10FA-4C36-9AFF-13BC81017521}" destId="{375E9D00-C8B0-420C-97E1-787DCD979416}" srcOrd="1" destOrd="0" parTransId="{B81B8C06-D3AD-477F-9291-FC8A02D0613A}" sibTransId="{E3050F0B-D547-4FCB-86F4-6F1B1497443C}"/>
    <dgm:cxn modelId="{5EE2EEF7-F219-4608-AF4F-BD6EED1641CD}" type="presOf" srcId="{D903889F-0C21-4A3F-97E6-9F0AE609EBDA}" destId="{0FB30699-B4E0-47AE-ADA7-43C9B47A9738}" srcOrd="0" destOrd="0" presId="urn:microsoft.com/office/officeart/2005/8/layout/vList2"/>
    <dgm:cxn modelId="{7D9900A1-84DB-4B76-AEC9-D65F9192F3A4}" type="presParOf" srcId="{882BDCFB-845C-49B0-897C-0393C3095094}" destId="{DC00BFE2-5123-47F1-9A5F-B4CF07A303EA}" srcOrd="0" destOrd="0" presId="urn:microsoft.com/office/officeart/2005/8/layout/vList2"/>
    <dgm:cxn modelId="{D26B7212-D7C6-44A8-9B95-8CDA988F4EC1}" type="presParOf" srcId="{882BDCFB-845C-49B0-897C-0393C3095094}" destId="{D66B9FF7-5297-45AA-A880-65B745954808}" srcOrd="1" destOrd="0" presId="urn:microsoft.com/office/officeart/2005/8/layout/vList2"/>
    <dgm:cxn modelId="{F2CD802B-9312-4CB3-BAA5-3ACC51BF7B29}" type="presParOf" srcId="{882BDCFB-845C-49B0-897C-0393C3095094}" destId="{92617DA0-324F-4553-BFC1-E1EB336CE0D1}" srcOrd="2" destOrd="0" presId="urn:microsoft.com/office/officeart/2005/8/layout/vList2"/>
    <dgm:cxn modelId="{87F4F2C8-2906-47D6-85E9-4C76B3A43460}" type="presParOf" srcId="{882BDCFB-845C-49B0-897C-0393C3095094}" destId="{E3FA0432-3549-4461-9090-5555DD6D285C}" srcOrd="3" destOrd="0" presId="urn:microsoft.com/office/officeart/2005/8/layout/vList2"/>
    <dgm:cxn modelId="{F143B7DE-61D7-4A53-AC26-44C6CD8C88EB}" type="presParOf" srcId="{882BDCFB-845C-49B0-897C-0393C3095094}" destId="{2063ED06-BD85-48E1-BCD7-1C0F7348DE16}" srcOrd="4" destOrd="0" presId="urn:microsoft.com/office/officeart/2005/8/layout/vList2"/>
    <dgm:cxn modelId="{C6770DDF-86BC-4A7B-BBF4-EB0C592D1EA8}" type="presParOf" srcId="{882BDCFB-845C-49B0-897C-0393C3095094}" destId="{0C03495E-0016-4AF6-92B6-DF81E4009174}" srcOrd="5" destOrd="0" presId="urn:microsoft.com/office/officeart/2005/8/layout/vList2"/>
    <dgm:cxn modelId="{49F1D119-7C66-4C72-AB27-3E5D3EE62EF7}" type="presParOf" srcId="{882BDCFB-845C-49B0-897C-0393C3095094}" destId="{0FB30699-B4E0-47AE-ADA7-43C9B47A973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A5C64E-4AED-4D28-8358-4A98748B4DC6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E770E35-1504-4CD5-BCD9-3DA1935CDB09}">
      <dgm:prSet/>
      <dgm:spPr/>
      <dgm:t>
        <a:bodyPr/>
        <a:lstStyle/>
        <a:p>
          <a:pPr latinLnBrk="1"/>
          <a:r>
            <a:rPr lang="en-US" b="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1960</a:t>
          </a:r>
          <a:r>
            <a:rPr lang="ko-KR" b="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년대</a:t>
          </a:r>
          <a:endParaRPr lang="ko-KR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0A9059BD-5FD5-43FE-B86E-7BBB0D5A3FE7}" type="parTrans" cxnId="{1CB746F0-AF22-4F57-9C04-1EDB0B15B405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8BF5C90B-5E14-4AD7-BA42-D982BA2FDED4}" type="sibTrans" cxnId="{1CB746F0-AF22-4F57-9C04-1EDB0B15B405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BACE7191-6EA4-41DB-B2A3-80B1DA1F4AAB}">
      <dgm:prSet custT="1"/>
      <dgm:spPr/>
      <dgm:t>
        <a:bodyPr/>
        <a:lstStyle/>
        <a:p>
          <a:pPr latinLnBrk="1"/>
          <a:r>
            <a:rPr lang="en-US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CV</a:t>
          </a:r>
          <a:r>
            <a:rPr lang="ko-KR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의 시작</a:t>
          </a:r>
          <a:endParaRPr lang="ko-KR" sz="11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F9D9E6E0-B25C-4564-B2C2-1BB2FE999484}" type="parTrans" cxnId="{1069D39D-8D01-4CAD-8604-D3C1207EDF10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F50C12BB-AAF8-4A11-8A8D-89E209DFEAB4}" type="sibTrans" cxnId="{1069D39D-8D01-4CAD-8604-D3C1207EDF10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4ED3BA6E-DF1C-4133-A1C1-27FEC94302CD}">
      <dgm:prSet custT="1"/>
      <dgm:spPr/>
      <dgm:t>
        <a:bodyPr/>
        <a:lstStyle/>
        <a:p>
          <a:pPr latinLnBrk="1"/>
          <a:r>
            <a:rPr lang="ko-KR" altLang="en-US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사물을 간단한 구조로 변환</a:t>
          </a:r>
          <a:endParaRPr lang="ko-KR" altLang="en-US" sz="11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969EB4E6-29E1-42B0-B82B-BF278989F3C0}" type="parTrans" cxnId="{C381EAA5-DD71-4470-8E9C-1D384A34B690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4E33ED5C-0E6F-458F-B363-5AED44E14BCB}" type="sibTrans" cxnId="{C381EAA5-DD71-4470-8E9C-1D384A34B690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7302FDFC-C639-48DC-812E-6E1EF438002B}">
      <dgm:prSet/>
      <dgm:spPr/>
      <dgm:t>
        <a:bodyPr/>
        <a:lstStyle/>
        <a:p>
          <a:pPr latinLnBrk="1"/>
          <a:r>
            <a:rPr lang="en-US" b="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1966</a:t>
          </a:r>
          <a:r>
            <a:rPr lang="ko-KR" b="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</a:t>
          </a:r>
          <a:endParaRPr lang="ko-KR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D9F1DD13-D0B8-4BF5-8EBE-73976D1C40BB}" type="parTrans" cxnId="{21EB4253-D2F8-4BEA-8B0A-62FAA064D971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ACECD495-3150-43D2-96A9-A0508F7DFBD8}" type="sibTrans" cxnId="{21EB4253-D2F8-4BEA-8B0A-62FAA064D971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D42BBE9D-0BD2-4E47-A6DB-D0EE7A8C64D5}">
      <dgm:prSet custT="1"/>
      <dgm:spPr/>
      <dgm:t>
        <a:bodyPr/>
        <a:lstStyle/>
        <a:p>
          <a:pPr latinLnBrk="1"/>
          <a:r>
            <a:rPr lang="en-US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MIT</a:t>
          </a:r>
          <a:r>
            <a:rPr lang="ko-KR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의 </a:t>
          </a:r>
          <a:r>
            <a:rPr lang="en-US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The</a:t>
          </a:r>
          <a:r>
            <a:rPr lang="ko-KR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</a:t>
          </a:r>
          <a:r>
            <a:rPr lang="en-US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summer vision project(visual system</a:t>
          </a:r>
          <a:r>
            <a:rPr lang="ko-KR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의 중요한 부분을 구성하려는 목표</a:t>
          </a:r>
          <a:r>
            <a:rPr lang="en-US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) </a:t>
          </a:r>
          <a:r>
            <a:rPr lang="ko-KR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로 </a:t>
          </a:r>
          <a:r>
            <a:rPr lang="en-US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CV </a:t>
          </a:r>
          <a:r>
            <a:rPr lang="ko-KR" sz="11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분야의 번영이 시작됨</a:t>
          </a:r>
          <a:endParaRPr lang="ko-KR" sz="11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1914A6C1-631F-4641-855B-CDEC5B26F6F4}" type="parTrans" cxnId="{D918562C-ADF9-4F19-BE58-CF9DCCB4D64E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58758F41-DD77-411C-A7C7-7DB5BEAA092A}" type="sibTrans" cxnId="{D918562C-ADF9-4F19-BE58-CF9DCCB4D64E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11FFD08F-E969-4045-8A21-B7480D77894F}">
      <dgm:prSet/>
      <dgm:spPr/>
      <dgm:t>
        <a:bodyPr/>
        <a:lstStyle/>
        <a:p>
          <a:pPr latinLnBrk="1"/>
          <a:r>
            <a:rPr lang="en-US" b="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1970</a:t>
          </a:r>
          <a:r>
            <a:rPr lang="ko-KR" b="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년대 후반</a:t>
          </a:r>
          <a:endParaRPr lang="ko-KR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A6E70460-EC53-480D-8A4D-95AE3E36E85E}" type="parTrans" cxnId="{DE838C28-8F81-45A4-B0B8-32446F388506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450913A5-3FD9-411E-AC61-AD0F254A6D14}" type="sibTrans" cxnId="{DE838C28-8F81-45A4-B0B8-32446F388506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300432B6-5833-4149-8F8A-ACD75B84C393}">
      <dgm:prSet custT="1"/>
      <dgm:spPr/>
      <dgm:t>
        <a:bodyPr/>
        <a:lstStyle/>
        <a:p>
          <a:pPr latinLnBrk="1"/>
          <a:r>
            <a:rPr lang="en-US" sz="1000" b="0" i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David Marr: CV</a:t>
          </a:r>
          <a:r>
            <a:rPr lang="ko-KR" sz="1000" b="0" i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의 정의</a:t>
          </a:r>
          <a:r>
            <a:rPr lang="en-US" sz="1000" b="0" i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, </a:t>
          </a:r>
          <a:r>
            <a:rPr lang="ko-KR" sz="1000" b="0" i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활용</a:t>
          </a:r>
          <a:r>
            <a:rPr lang="en-US" sz="1000" b="0" i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, </a:t>
          </a:r>
          <a:r>
            <a:rPr lang="ko-KR" sz="1000" b="0" i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알고리즘 제시</a:t>
          </a:r>
          <a:endParaRPr lang="ko-KR" sz="100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276318A5-0184-4B4A-88AA-4AECCA8CCCA2}" type="parTrans" cxnId="{D8BF1A13-55FB-4FEC-89EB-245BFFF79FD7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D6657C25-2395-41E8-9EA9-91975E91119E}" type="sibTrans" cxnId="{D8BF1A13-55FB-4FEC-89EB-245BFFF79FD7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9203B8D5-A709-4391-975D-708B04265B88}">
      <dgm:prSet custT="1"/>
      <dgm:spPr/>
      <dgm:t>
        <a:bodyPr/>
        <a:lstStyle/>
        <a:p>
          <a:pPr latinLnBrk="1"/>
          <a:r>
            <a:rPr lang="ko-KR" sz="10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컴퓨터가 현실 세계를 인식하고 재현하는 방법</a:t>
          </a:r>
          <a:r>
            <a:rPr lang="en-US" altLang="ko-KR" sz="10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</a:t>
          </a:r>
          <a:r>
            <a:rPr lang="ko-KR" altLang="en-US" sz="10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아이디어</a:t>
          </a:r>
          <a:r>
            <a:rPr lang="en-US" sz="10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: </a:t>
          </a:r>
          <a:r>
            <a:rPr lang="ko-KR" sz="10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실린더 </a:t>
          </a:r>
          <a:r>
            <a:rPr lang="en-US" sz="10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vs critical </a:t>
          </a:r>
          <a:r>
            <a:rPr lang="en-US" sz="1000" b="0" i="0" dirty="0" err="1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part&amp;elastic</a:t>
          </a:r>
          <a:r>
            <a:rPr lang="en-US" sz="10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distance</a:t>
          </a:r>
          <a:endParaRPr lang="ko-KR" sz="10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894EA349-D2AC-408F-A8A2-B93B62554EE9}" type="parTrans" cxnId="{5B2E6298-8F37-4187-9030-E36A1C1D66EA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99F72ABA-2727-466E-9857-1BF9A4BB10B7}" type="sibTrans" cxnId="{5B2E6298-8F37-4187-9030-E36A1C1D66EA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DD520655-A7DB-43C1-BE63-304E389B0230}">
      <dgm:prSet/>
      <dgm:spPr/>
      <dgm:t>
        <a:bodyPr/>
        <a:lstStyle/>
        <a:p>
          <a:pPr latinLnBrk="1"/>
          <a:r>
            <a: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90</a:t>
          </a:r>
          <a:r>
            <a: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년대</a:t>
          </a:r>
          <a:r>
            <a: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~2000</a:t>
          </a:r>
          <a:r>
            <a: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년대 초반</a:t>
          </a:r>
          <a:endParaRPr lang="ko-KR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4886B398-47C6-412C-B2FE-CA857A9D39A5}" type="parTrans" cxnId="{A5C38DE9-49C8-417B-BC41-7E8F45455D5A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59EFE48E-F08D-4823-A3F6-E569C5B6D91A}" type="sibTrans" cxnId="{A5C38DE9-49C8-417B-BC41-7E8F45455D5A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4A3518E0-EEF2-448D-831F-FE8070B6930D}">
      <dgm:prSet custT="1"/>
      <dgm:spPr/>
      <dgm:t>
        <a:bodyPr/>
        <a:lstStyle/>
        <a:p>
          <a:pPr latinLnBrk="1"/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recognition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은 어려우니 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segmentation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부터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… 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객체를 의미 있는 단위로 나누자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!</a:t>
          </a:r>
          <a:endParaRPr lang="ko-KR" sz="9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A3D55D89-3AC2-4C19-B1CA-3A0DD10DE314}" type="parTrans" cxnId="{D46E65D3-36A0-4609-8F54-C2883BA4C200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61D69C2A-8E3F-4C3E-974F-5CB7A47563D5}" type="sibTrans" cxnId="{D46E65D3-36A0-4609-8F54-C2883BA4C200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A52277E1-B941-4FDA-8F76-CF2960E34F71}">
      <dgm:prSet custT="1"/>
      <dgm:spPr/>
      <dgm:t>
        <a:bodyPr/>
        <a:lstStyle/>
        <a:p>
          <a:pPr latinLnBrk="1"/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얼굴인식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: AdaBoost algorithm</a:t>
          </a:r>
          <a:endParaRPr lang="ko-KR" sz="9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C85BAE62-3DC7-4C7F-8E9F-47E3815D6E1D}" type="parTrans" cxnId="{0E96F96D-DCB5-4698-A004-F29A3B3DA86C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E48B864B-DA63-48B2-AFDA-A2303D0FFEBF}" type="sibTrans" cxnId="{0E96F96D-DCB5-4698-A004-F29A3B3DA86C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79BF745C-030C-42ED-A232-A84EE54574FC}">
      <dgm:prSet custT="1"/>
      <dgm:spPr/>
      <dgm:t>
        <a:bodyPr/>
        <a:lstStyle/>
        <a:p>
          <a:pPr latinLnBrk="1"/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SIFT: 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중요한 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feature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추출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, 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비슷한 사물 사진과 비교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/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대조해서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match.</a:t>
          </a:r>
          <a:endParaRPr lang="ko-KR" sz="9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7DBA96B5-59CE-468D-920E-D8402B4B02CE}" type="parTrans" cxnId="{925C26CC-090E-4612-B150-06D7C040C53C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5A41D326-32DD-4685-A23D-AF34A831D9A3}" type="sibTrans" cxnId="{925C26CC-090E-4612-B150-06D7C040C53C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2EEF9AB0-D430-4245-9B3B-9BD742044B5F}">
      <dgm:prSet custT="1"/>
      <dgm:spPr/>
      <dgm:t>
        <a:bodyPr/>
        <a:lstStyle/>
        <a:p>
          <a:pPr latinLnBrk="1"/>
          <a:r>
            <a:rPr lang="en-US" sz="900" b="0" i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PASCAL visual object ‘Challenge’</a:t>
          </a:r>
          <a:endParaRPr lang="ko-KR" sz="90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27C6D3C0-1DA4-4410-B773-801BC0A9F544}" type="parTrans" cxnId="{DC056791-A78B-45E3-B29B-FD311D8474B0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54DDB58E-E3B1-48E9-9C49-D3CDB5EBB705}" type="sibTrans" cxnId="{DC056791-A78B-45E3-B29B-FD311D8474B0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94232C37-8B95-42B0-81CC-D05F364B58DE}">
      <dgm:prSet custT="1"/>
      <dgm:spPr/>
      <dgm:t>
        <a:bodyPr/>
        <a:lstStyle/>
        <a:p>
          <a:pPr latinLnBrk="1"/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데이터가 적어 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overfitting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되는 걸 막고자 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ImageNet project 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시작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. 12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년도 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CNN 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등장으로 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error rate </a:t>
          </a:r>
          <a:r>
            <a:rPr lang="ko-KR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확 줄어듦</a:t>
          </a:r>
          <a:r>
            <a:rPr lang="en-US" sz="900" b="0" i="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.</a:t>
          </a:r>
          <a:endParaRPr lang="ko-KR" sz="9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837B0A6A-72F7-4158-AB86-8F3829F104B6}" type="parTrans" cxnId="{3C22E882-147A-4BB2-A8D0-1CED67D84AF7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AD2E0281-F6DF-4D1D-B505-EB7459DB7BA4}" type="sibTrans" cxnId="{3C22E882-147A-4BB2-A8D0-1CED67D84AF7}">
      <dgm:prSet/>
      <dgm:spPr/>
      <dgm:t>
        <a:bodyPr/>
        <a:lstStyle/>
        <a:p>
          <a:pPr latinLnBrk="1"/>
          <a:endParaRPr lang="ko-KR" altLang="en-US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3F340DB4-3944-422E-8A87-8A4FB43CDD80}">
      <dgm:prSet custT="1"/>
      <dgm:spPr/>
      <dgm:t>
        <a:bodyPr/>
        <a:lstStyle/>
        <a:p>
          <a:pPr latinLnBrk="1"/>
          <a:r>
            <a:rPr lang="ko-KR" altLang="en-US" sz="9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이후</a:t>
          </a:r>
          <a:endParaRPr lang="ko-KR" sz="9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gm:t>
    </dgm:pt>
    <dgm:pt modelId="{2775E0A6-A9CD-4F89-B34F-EA555488D233}" type="parTrans" cxnId="{13EBEF05-0CB6-43CA-9E72-61DFB4B1827A}">
      <dgm:prSet/>
      <dgm:spPr/>
      <dgm:t>
        <a:bodyPr/>
        <a:lstStyle/>
        <a:p>
          <a:pPr latinLnBrk="1"/>
          <a:endParaRPr lang="ko-KR" altLang="en-US"/>
        </a:p>
      </dgm:t>
    </dgm:pt>
    <dgm:pt modelId="{94D8EF9A-2CC2-4C59-95EE-7544B0090D3A}" type="sibTrans" cxnId="{13EBEF05-0CB6-43CA-9E72-61DFB4B1827A}">
      <dgm:prSet/>
      <dgm:spPr/>
      <dgm:t>
        <a:bodyPr/>
        <a:lstStyle/>
        <a:p>
          <a:pPr latinLnBrk="1"/>
          <a:endParaRPr lang="ko-KR" altLang="en-US"/>
        </a:p>
      </dgm:t>
    </dgm:pt>
    <dgm:pt modelId="{F37DCA11-F2B1-4A71-9D10-580090B97BD3}" type="pres">
      <dgm:prSet presAssocID="{10A5C64E-4AED-4D28-8358-4A98748B4DC6}" presName="linearFlow" presStyleCnt="0">
        <dgm:presLayoutVars>
          <dgm:dir/>
          <dgm:animLvl val="lvl"/>
          <dgm:resizeHandles val="exact"/>
        </dgm:presLayoutVars>
      </dgm:prSet>
      <dgm:spPr/>
    </dgm:pt>
    <dgm:pt modelId="{1A00F4B1-0A53-41C4-AFE2-73DAFF4D1795}" type="pres">
      <dgm:prSet presAssocID="{9E770E35-1504-4CD5-BCD9-3DA1935CDB09}" presName="composite" presStyleCnt="0"/>
      <dgm:spPr/>
    </dgm:pt>
    <dgm:pt modelId="{C3DA5773-8AE0-4427-973E-7DA7BD8E2FC5}" type="pres">
      <dgm:prSet presAssocID="{9E770E35-1504-4CD5-BCD9-3DA1935CDB09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36F431FC-08CC-409F-BCAE-EEC85D12E66E}" type="pres">
      <dgm:prSet presAssocID="{9E770E35-1504-4CD5-BCD9-3DA1935CDB09}" presName="descendantText" presStyleLbl="alignAcc1" presStyleIdx="0" presStyleCnt="5">
        <dgm:presLayoutVars>
          <dgm:bulletEnabled val="1"/>
        </dgm:presLayoutVars>
      </dgm:prSet>
      <dgm:spPr/>
    </dgm:pt>
    <dgm:pt modelId="{ADAE42A4-B85A-40A7-B43B-211408BEED83}" type="pres">
      <dgm:prSet presAssocID="{8BF5C90B-5E14-4AD7-BA42-D982BA2FDED4}" presName="sp" presStyleCnt="0"/>
      <dgm:spPr/>
    </dgm:pt>
    <dgm:pt modelId="{ED90730A-8B0B-40D5-B874-DEC7CFED7156}" type="pres">
      <dgm:prSet presAssocID="{7302FDFC-C639-48DC-812E-6E1EF438002B}" presName="composite" presStyleCnt="0"/>
      <dgm:spPr/>
    </dgm:pt>
    <dgm:pt modelId="{3FDBEE6B-B32C-44B4-8D36-7C113D4F119D}" type="pres">
      <dgm:prSet presAssocID="{7302FDFC-C639-48DC-812E-6E1EF438002B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19834AB0-8B4D-4501-894C-28CB40FBD24F}" type="pres">
      <dgm:prSet presAssocID="{7302FDFC-C639-48DC-812E-6E1EF438002B}" presName="descendantText" presStyleLbl="alignAcc1" presStyleIdx="1" presStyleCnt="5">
        <dgm:presLayoutVars>
          <dgm:bulletEnabled val="1"/>
        </dgm:presLayoutVars>
      </dgm:prSet>
      <dgm:spPr/>
    </dgm:pt>
    <dgm:pt modelId="{865E5E0C-977E-45AB-9403-8E09222EB3E5}" type="pres">
      <dgm:prSet presAssocID="{ACECD495-3150-43D2-96A9-A0508F7DFBD8}" presName="sp" presStyleCnt="0"/>
      <dgm:spPr/>
    </dgm:pt>
    <dgm:pt modelId="{69D83BA1-C0E4-41F8-B5B7-41B3A1FB76CD}" type="pres">
      <dgm:prSet presAssocID="{11FFD08F-E969-4045-8A21-B7480D77894F}" presName="composite" presStyleCnt="0"/>
      <dgm:spPr/>
    </dgm:pt>
    <dgm:pt modelId="{7234B2DA-B5FF-4D8B-9CA4-C85BE419C14D}" type="pres">
      <dgm:prSet presAssocID="{11FFD08F-E969-4045-8A21-B7480D77894F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5193F4CF-A7B9-4830-BD91-34E70EA476B1}" type="pres">
      <dgm:prSet presAssocID="{11FFD08F-E969-4045-8A21-B7480D77894F}" presName="descendantText" presStyleLbl="alignAcc1" presStyleIdx="2" presStyleCnt="5">
        <dgm:presLayoutVars>
          <dgm:bulletEnabled val="1"/>
        </dgm:presLayoutVars>
      </dgm:prSet>
      <dgm:spPr/>
    </dgm:pt>
    <dgm:pt modelId="{7ED85D93-9D02-4620-93BB-EBF51C2B046D}" type="pres">
      <dgm:prSet presAssocID="{450913A5-3FD9-411E-AC61-AD0F254A6D14}" presName="sp" presStyleCnt="0"/>
      <dgm:spPr/>
    </dgm:pt>
    <dgm:pt modelId="{9C1C5871-070F-4336-8900-864C3C7621D0}" type="pres">
      <dgm:prSet presAssocID="{DD520655-A7DB-43C1-BE63-304E389B0230}" presName="composite" presStyleCnt="0"/>
      <dgm:spPr/>
    </dgm:pt>
    <dgm:pt modelId="{8C272ABF-138E-48B9-A74D-79035EAFBBB1}" type="pres">
      <dgm:prSet presAssocID="{DD520655-A7DB-43C1-BE63-304E389B0230}" presName="parentText" presStyleLbl="alignNode1" presStyleIdx="3" presStyleCnt="5" custScaleY="123996">
        <dgm:presLayoutVars>
          <dgm:chMax val="1"/>
          <dgm:bulletEnabled val="1"/>
        </dgm:presLayoutVars>
      </dgm:prSet>
      <dgm:spPr/>
    </dgm:pt>
    <dgm:pt modelId="{D5A2C157-2E83-41D8-9121-B06DFD8B4470}" type="pres">
      <dgm:prSet presAssocID="{DD520655-A7DB-43C1-BE63-304E389B0230}" presName="descendantText" presStyleLbl="alignAcc1" presStyleIdx="3" presStyleCnt="5" custScaleY="137775">
        <dgm:presLayoutVars>
          <dgm:bulletEnabled val="1"/>
        </dgm:presLayoutVars>
      </dgm:prSet>
      <dgm:spPr/>
    </dgm:pt>
    <dgm:pt modelId="{2E752575-DB93-4825-BE27-8F24C37740E8}" type="pres">
      <dgm:prSet presAssocID="{59EFE48E-F08D-4823-A3F6-E569C5B6D91A}" presName="sp" presStyleCnt="0"/>
      <dgm:spPr/>
    </dgm:pt>
    <dgm:pt modelId="{D82768FE-D5DB-4A21-AD5C-0B7FC71FC803}" type="pres">
      <dgm:prSet presAssocID="{3F340DB4-3944-422E-8A87-8A4FB43CDD80}" presName="composite" presStyleCnt="0"/>
      <dgm:spPr/>
    </dgm:pt>
    <dgm:pt modelId="{7B25C867-26D1-476E-A884-2B997B218010}" type="pres">
      <dgm:prSet presAssocID="{3F340DB4-3944-422E-8A87-8A4FB43CDD80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014665F0-5C2C-42F6-9001-DA6454D7729B}" type="pres">
      <dgm:prSet presAssocID="{3F340DB4-3944-422E-8A87-8A4FB43CDD80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13EBEF05-0CB6-43CA-9E72-61DFB4B1827A}" srcId="{10A5C64E-4AED-4D28-8358-4A98748B4DC6}" destId="{3F340DB4-3944-422E-8A87-8A4FB43CDD80}" srcOrd="4" destOrd="0" parTransId="{2775E0A6-A9CD-4F89-B34F-EA555488D233}" sibTransId="{94D8EF9A-2CC2-4C59-95EE-7544B0090D3A}"/>
    <dgm:cxn modelId="{898DC508-0178-46A0-923B-FB6A63C07C89}" type="presOf" srcId="{BACE7191-6EA4-41DB-B2A3-80B1DA1F4AAB}" destId="{36F431FC-08CC-409F-BCAE-EEC85D12E66E}" srcOrd="0" destOrd="0" presId="urn:microsoft.com/office/officeart/2005/8/layout/chevron2"/>
    <dgm:cxn modelId="{D8BF1A13-55FB-4FEC-89EB-245BFFF79FD7}" srcId="{11FFD08F-E969-4045-8A21-B7480D77894F}" destId="{300432B6-5833-4149-8F8A-ACD75B84C393}" srcOrd="0" destOrd="0" parTransId="{276318A5-0184-4B4A-88AA-4AECCA8CCCA2}" sibTransId="{D6657C25-2395-41E8-9EA9-91975E91119E}"/>
    <dgm:cxn modelId="{88575814-3CDE-45FF-94FE-0FB5A6370F6A}" type="presOf" srcId="{300432B6-5833-4149-8F8A-ACD75B84C393}" destId="{5193F4CF-A7B9-4830-BD91-34E70EA476B1}" srcOrd="0" destOrd="0" presId="urn:microsoft.com/office/officeart/2005/8/layout/chevron2"/>
    <dgm:cxn modelId="{CE2DC915-4C52-4DEA-895F-5130BCF6DEC6}" type="presOf" srcId="{3F340DB4-3944-422E-8A87-8A4FB43CDD80}" destId="{7B25C867-26D1-476E-A884-2B997B218010}" srcOrd="0" destOrd="0" presId="urn:microsoft.com/office/officeart/2005/8/layout/chevron2"/>
    <dgm:cxn modelId="{37288A1D-C583-42BB-870E-C9792B3248EB}" type="presOf" srcId="{4ED3BA6E-DF1C-4133-A1C1-27FEC94302CD}" destId="{36F431FC-08CC-409F-BCAE-EEC85D12E66E}" srcOrd="0" destOrd="1" presId="urn:microsoft.com/office/officeart/2005/8/layout/chevron2"/>
    <dgm:cxn modelId="{3F1FB023-E35C-4EF1-86FF-9271D70CE635}" type="presOf" srcId="{DD520655-A7DB-43C1-BE63-304E389B0230}" destId="{8C272ABF-138E-48B9-A74D-79035EAFBBB1}" srcOrd="0" destOrd="0" presId="urn:microsoft.com/office/officeart/2005/8/layout/chevron2"/>
    <dgm:cxn modelId="{DE838C28-8F81-45A4-B0B8-32446F388506}" srcId="{10A5C64E-4AED-4D28-8358-4A98748B4DC6}" destId="{11FFD08F-E969-4045-8A21-B7480D77894F}" srcOrd="2" destOrd="0" parTransId="{A6E70460-EC53-480D-8A4D-95AE3E36E85E}" sibTransId="{450913A5-3FD9-411E-AC61-AD0F254A6D14}"/>
    <dgm:cxn modelId="{2C3EC629-1168-4001-AAA4-8855C70C85F0}" type="presOf" srcId="{10A5C64E-4AED-4D28-8358-4A98748B4DC6}" destId="{F37DCA11-F2B1-4A71-9D10-580090B97BD3}" srcOrd="0" destOrd="0" presId="urn:microsoft.com/office/officeart/2005/8/layout/chevron2"/>
    <dgm:cxn modelId="{D918562C-ADF9-4F19-BE58-CF9DCCB4D64E}" srcId="{7302FDFC-C639-48DC-812E-6E1EF438002B}" destId="{D42BBE9D-0BD2-4E47-A6DB-D0EE7A8C64D5}" srcOrd="0" destOrd="0" parTransId="{1914A6C1-631F-4641-855B-CDEC5B26F6F4}" sibTransId="{58758F41-DD77-411C-A7C7-7DB5BEAA092A}"/>
    <dgm:cxn modelId="{4C790E2E-9D0E-4952-998E-B5157E8DC666}" type="presOf" srcId="{9203B8D5-A709-4391-975D-708B04265B88}" destId="{5193F4CF-A7B9-4830-BD91-34E70EA476B1}" srcOrd="0" destOrd="1" presId="urn:microsoft.com/office/officeart/2005/8/layout/chevron2"/>
    <dgm:cxn modelId="{36B38144-6DC2-4FB0-8D8E-A1A0097FBEAB}" type="presOf" srcId="{9E770E35-1504-4CD5-BCD9-3DA1935CDB09}" destId="{C3DA5773-8AE0-4427-973E-7DA7BD8E2FC5}" srcOrd="0" destOrd="0" presId="urn:microsoft.com/office/officeart/2005/8/layout/chevron2"/>
    <dgm:cxn modelId="{0E96F96D-DCB5-4698-A004-F29A3B3DA86C}" srcId="{DD520655-A7DB-43C1-BE63-304E389B0230}" destId="{A52277E1-B941-4FDA-8F76-CF2960E34F71}" srcOrd="1" destOrd="0" parTransId="{C85BAE62-3DC7-4C7F-8E9F-47E3815D6E1D}" sibTransId="{E48B864B-DA63-48B2-AFDA-A2303D0FFEBF}"/>
    <dgm:cxn modelId="{EDD2896F-2A42-4C5E-9520-2D770B2FAE51}" type="presOf" srcId="{79BF745C-030C-42ED-A232-A84EE54574FC}" destId="{D5A2C157-2E83-41D8-9121-B06DFD8B4470}" srcOrd="0" destOrd="2" presId="urn:microsoft.com/office/officeart/2005/8/layout/chevron2"/>
    <dgm:cxn modelId="{0A48AE71-2CD2-452F-8E5A-86D2EA2F0337}" type="presOf" srcId="{94232C37-8B95-42B0-81CC-D05F364B58DE}" destId="{014665F0-5C2C-42F6-9001-DA6454D7729B}" srcOrd="0" destOrd="1" presId="urn:microsoft.com/office/officeart/2005/8/layout/chevron2"/>
    <dgm:cxn modelId="{21EB4253-D2F8-4BEA-8B0A-62FAA064D971}" srcId="{10A5C64E-4AED-4D28-8358-4A98748B4DC6}" destId="{7302FDFC-C639-48DC-812E-6E1EF438002B}" srcOrd="1" destOrd="0" parTransId="{D9F1DD13-D0B8-4BF5-8EBE-73976D1C40BB}" sibTransId="{ACECD495-3150-43D2-96A9-A0508F7DFBD8}"/>
    <dgm:cxn modelId="{132DE47E-12B5-4A5D-B583-25FF409B1EE8}" type="presOf" srcId="{A52277E1-B941-4FDA-8F76-CF2960E34F71}" destId="{D5A2C157-2E83-41D8-9121-B06DFD8B4470}" srcOrd="0" destOrd="1" presId="urn:microsoft.com/office/officeart/2005/8/layout/chevron2"/>
    <dgm:cxn modelId="{3C22E882-147A-4BB2-A8D0-1CED67D84AF7}" srcId="{3F340DB4-3944-422E-8A87-8A4FB43CDD80}" destId="{94232C37-8B95-42B0-81CC-D05F364B58DE}" srcOrd="1" destOrd="0" parTransId="{837B0A6A-72F7-4158-AB86-8F3829F104B6}" sibTransId="{AD2E0281-F6DF-4D1D-B505-EB7459DB7BA4}"/>
    <dgm:cxn modelId="{6EE40090-E1D1-4314-89EA-8EE261B0B68A}" type="presOf" srcId="{7302FDFC-C639-48DC-812E-6E1EF438002B}" destId="{3FDBEE6B-B32C-44B4-8D36-7C113D4F119D}" srcOrd="0" destOrd="0" presId="urn:microsoft.com/office/officeart/2005/8/layout/chevron2"/>
    <dgm:cxn modelId="{DC056791-A78B-45E3-B29B-FD311D8474B0}" srcId="{3F340DB4-3944-422E-8A87-8A4FB43CDD80}" destId="{2EEF9AB0-D430-4245-9B3B-9BD742044B5F}" srcOrd="0" destOrd="0" parTransId="{27C6D3C0-1DA4-4410-B773-801BC0A9F544}" sibTransId="{54DDB58E-E3B1-48E9-9C49-D3CDB5EBB705}"/>
    <dgm:cxn modelId="{5B2E6298-8F37-4187-9030-E36A1C1D66EA}" srcId="{11FFD08F-E969-4045-8A21-B7480D77894F}" destId="{9203B8D5-A709-4391-975D-708B04265B88}" srcOrd="1" destOrd="0" parTransId="{894EA349-D2AC-408F-A8A2-B93B62554EE9}" sibTransId="{99F72ABA-2727-466E-9857-1BF9A4BB10B7}"/>
    <dgm:cxn modelId="{DA048298-F6A3-4A7A-A921-E8F7EE7070D6}" type="presOf" srcId="{2EEF9AB0-D430-4245-9B3B-9BD742044B5F}" destId="{014665F0-5C2C-42F6-9001-DA6454D7729B}" srcOrd="0" destOrd="0" presId="urn:microsoft.com/office/officeart/2005/8/layout/chevron2"/>
    <dgm:cxn modelId="{1069D39D-8D01-4CAD-8604-D3C1207EDF10}" srcId="{9E770E35-1504-4CD5-BCD9-3DA1935CDB09}" destId="{BACE7191-6EA4-41DB-B2A3-80B1DA1F4AAB}" srcOrd="0" destOrd="0" parTransId="{F9D9E6E0-B25C-4564-B2C2-1BB2FE999484}" sibTransId="{F50C12BB-AAF8-4A11-8A8D-89E209DFEAB4}"/>
    <dgm:cxn modelId="{C381EAA5-DD71-4470-8E9C-1D384A34B690}" srcId="{9E770E35-1504-4CD5-BCD9-3DA1935CDB09}" destId="{4ED3BA6E-DF1C-4133-A1C1-27FEC94302CD}" srcOrd="1" destOrd="0" parTransId="{969EB4E6-29E1-42B0-B82B-BF278989F3C0}" sibTransId="{4E33ED5C-0E6F-458F-B363-5AED44E14BCB}"/>
    <dgm:cxn modelId="{098CE5BB-1C7C-4226-92B8-833F6800AC3A}" type="presOf" srcId="{D42BBE9D-0BD2-4E47-A6DB-D0EE7A8C64D5}" destId="{19834AB0-8B4D-4501-894C-28CB40FBD24F}" srcOrd="0" destOrd="0" presId="urn:microsoft.com/office/officeart/2005/8/layout/chevron2"/>
    <dgm:cxn modelId="{F16FEFC4-3F6D-4BF8-A38B-E4061FC4894A}" type="presOf" srcId="{11FFD08F-E969-4045-8A21-B7480D77894F}" destId="{7234B2DA-B5FF-4D8B-9CA4-C85BE419C14D}" srcOrd="0" destOrd="0" presId="urn:microsoft.com/office/officeart/2005/8/layout/chevron2"/>
    <dgm:cxn modelId="{583F6CCB-A473-4A65-AB61-C306233D13BD}" type="presOf" srcId="{4A3518E0-EEF2-448D-831F-FE8070B6930D}" destId="{D5A2C157-2E83-41D8-9121-B06DFD8B4470}" srcOrd="0" destOrd="0" presId="urn:microsoft.com/office/officeart/2005/8/layout/chevron2"/>
    <dgm:cxn modelId="{925C26CC-090E-4612-B150-06D7C040C53C}" srcId="{DD520655-A7DB-43C1-BE63-304E389B0230}" destId="{79BF745C-030C-42ED-A232-A84EE54574FC}" srcOrd="2" destOrd="0" parTransId="{7DBA96B5-59CE-468D-920E-D8402B4B02CE}" sibTransId="{5A41D326-32DD-4685-A23D-AF34A831D9A3}"/>
    <dgm:cxn modelId="{D46E65D3-36A0-4609-8F54-C2883BA4C200}" srcId="{DD520655-A7DB-43C1-BE63-304E389B0230}" destId="{4A3518E0-EEF2-448D-831F-FE8070B6930D}" srcOrd="0" destOrd="0" parTransId="{A3D55D89-3AC2-4C19-B1CA-3A0DD10DE314}" sibTransId="{61D69C2A-8E3F-4C3E-974F-5CB7A47563D5}"/>
    <dgm:cxn modelId="{A5C38DE9-49C8-417B-BC41-7E8F45455D5A}" srcId="{10A5C64E-4AED-4D28-8358-4A98748B4DC6}" destId="{DD520655-A7DB-43C1-BE63-304E389B0230}" srcOrd="3" destOrd="0" parTransId="{4886B398-47C6-412C-B2FE-CA857A9D39A5}" sibTransId="{59EFE48E-F08D-4823-A3F6-E569C5B6D91A}"/>
    <dgm:cxn modelId="{1CB746F0-AF22-4F57-9C04-1EDB0B15B405}" srcId="{10A5C64E-4AED-4D28-8358-4A98748B4DC6}" destId="{9E770E35-1504-4CD5-BCD9-3DA1935CDB09}" srcOrd="0" destOrd="0" parTransId="{0A9059BD-5FD5-43FE-B86E-7BBB0D5A3FE7}" sibTransId="{8BF5C90B-5E14-4AD7-BA42-D982BA2FDED4}"/>
    <dgm:cxn modelId="{4596E8E2-A261-4D42-912B-12317CE70137}" type="presParOf" srcId="{F37DCA11-F2B1-4A71-9D10-580090B97BD3}" destId="{1A00F4B1-0A53-41C4-AFE2-73DAFF4D1795}" srcOrd="0" destOrd="0" presId="urn:microsoft.com/office/officeart/2005/8/layout/chevron2"/>
    <dgm:cxn modelId="{CAA5EEA9-1990-4338-9CE6-C244C5B3B151}" type="presParOf" srcId="{1A00F4B1-0A53-41C4-AFE2-73DAFF4D1795}" destId="{C3DA5773-8AE0-4427-973E-7DA7BD8E2FC5}" srcOrd="0" destOrd="0" presId="urn:microsoft.com/office/officeart/2005/8/layout/chevron2"/>
    <dgm:cxn modelId="{6F74D56E-A6EB-47D9-AAF5-A4B4C961071F}" type="presParOf" srcId="{1A00F4B1-0A53-41C4-AFE2-73DAFF4D1795}" destId="{36F431FC-08CC-409F-BCAE-EEC85D12E66E}" srcOrd="1" destOrd="0" presId="urn:microsoft.com/office/officeart/2005/8/layout/chevron2"/>
    <dgm:cxn modelId="{E2AE8C9F-F2B7-4D85-B964-E3130488CD7E}" type="presParOf" srcId="{F37DCA11-F2B1-4A71-9D10-580090B97BD3}" destId="{ADAE42A4-B85A-40A7-B43B-211408BEED83}" srcOrd="1" destOrd="0" presId="urn:microsoft.com/office/officeart/2005/8/layout/chevron2"/>
    <dgm:cxn modelId="{479142A8-8288-4223-BD9A-5D91AD030BAC}" type="presParOf" srcId="{F37DCA11-F2B1-4A71-9D10-580090B97BD3}" destId="{ED90730A-8B0B-40D5-B874-DEC7CFED7156}" srcOrd="2" destOrd="0" presId="urn:microsoft.com/office/officeart/2005/8/layout/chevron2"/>
    <dgm:cxn modelId="{E374FFFF-6E85-44F1-9021-6554F0829F36}" type="presParOf" srcId="{ED90730A-8B0B-40D5-B874-DEC7CFED7156}" destId="{3FDBEE6B-B32C-44B4-8D36-7C113D4F119D}" srcOrd="0" destOrd="0" presId="urn:microsoft.com/office/officeart/2005/8/layout/chevron2"/>
    <dgm:cxn modelId="{018630B0-A4B5-4A3C-82E4-58809AC2D384}" type="presParOf" srcId="{ED90730A-8B0B-40D5-B874-DEC7CFED7156}" destId="{19834AB0-8B4D-4501-894C-28CB40FBD24F}" srcOrd="1" destOrd="0" presId="urn:microsoft.com/office/officeart/2005/8/layout/chevron2"/>
    <dgm:cxn modelId="{1725D882-CD09-42A6-B9AC-03A456FDBF2A}" type="presParOf" srcId="{F37DCA11-F2B1-4A71-9D10-580090B97BD3}" destId="{865E5E0C-977E-45AB-9403-8E09222EB3E5}" srcOrd="3" destOrd="0" presId="urn:microsoft.com/office/officeart/2005/8/layout/chevron2"/>
    <dgm:cxn modelId="{550AF1C9-10AF-45A7-A1E3-8172B414B2D9}" type="presParOf" srcId="{F37DCA11-F2B1-4A71-9D10-580090B97BD3}" destId="{69D83BA1-C0E4-41F8-B5B7-41B3A1FB76CD}" srcOrd="4" destOrd="0" presId="urn:microsoft.com/office/officeart/2005/8/layout/chevron2"/>
    <dgm:cxn modelId="{56AB7E7E-20EE-48A9-ACDD-8AB2B6B289DB}" type="presParOf" srcId="{69D83BA1-C0E4-41F8-B5B7-41B3A1FB76CD}" destId="{7234B2DA-B5FF-4D8B-9CA4-C85BE419C14D}" srcOrd="0" destOrd="0" presId="urn:microsoft.com/office/officeart/2005/8/layout/chevron2"/>
    <dgm:cxn modelId="{4D50776E-7723-4596-892A-D09637211836}" type="presParOf" srcId="{69D83BA1-C0E4-41F8-B5B7-41B3A1FB76CD}" destId="{5193F4CF-A7B9-4830-BD91-34E70EA476B1}" srcOrd="1" destOrd="0" presId="urn:microsoft.com/office/officeart/2005/8/layout/chevron2"/>
    <dgm:cxn modelId="{71B93F7E-2AC8-4715-852C-BF42731D0B87}" type="presParOf" srcId="{F37DCA11-F2B1-4A71-9D10-580090B97BD3}" destId="{7ED85D93-9D02-4620-93BB-EBF51C2B046D}" srcOrd="5" destOrd="0" presId="urn:microsoft.com/office/officeart/2005/8/layout/chevron2"/>
    <dgm:cxn modelId="{0668EF9B-2F4D-4E46-B97A-835835927962}" type="presParOf" srcId="{F37DCA11-F2B1-4A71-9D10-580090B97BD3}" destId="{9C1C5871-070F-4336-8900-864C3C7621D0}" srcOrd="6" destOrd="0" presId="urn:microsoft.com/office/officeart/2005/8/layout/chevron2"/>
    <dgm:cxn modelId="{CA9081DE-4ACC-4DD0-841A-1C50864A4192}" type="presParOf" srcId="{9C1C5871-070F-4336-8900-864C3C7621D0}" destId="{8C272ABF-138E-48B9-A74D-79035EAFBBB1}" srcOrd="0" destOrd="0" presId="urn:microsoft.com/office/officeart/2005/8/layout/chevron2"/>
    <dgm:cxn modelId="{8CEA8EFC-8FF5-4440-A3AD-CCB1B3A23AE5}" type="presParOf" srcId="{9C1C5871-070F-4336-8900-864C3C7621D0}" destId="{D5A2C157-2E83-41D8-9121-B06DFD8B4470}" srcOrd="1" destOrd="0" presId="urn:microsoft.com/office/officeart/2005/8/layout/chevron2"/>
    <dgm:cxn modelId="{9322282D-E0A2-4785-9D84-ED2E478381BE}" type="presParOf" srcId="{F37DCA11-F2B1-4A71-9D10-580090B97BD3}" destId="{2E752575-DB93-4825-BE27-8F24C37740E8}" srcOrd="7" destOrd="0" presId="urn:microsoft.com/office/officeart/2005/8/layout/chevron2"/>
    <dgm:cxn modelId="{2A9F35B0-F7F6-4055-8631-5D7A1F81E39E}" type="presParOf" srcId="{F37DCA11-F2B1-4A71-9D10-580090B97BD3}" destId="{D82768FE-D5DB-4A21-AD5C-0B7FC71FC803}" srcOrd="8" destOrd="0" presId="urn:microsoft.com/office/officeart/2005/8/layout/chevron2"/>
    <dgm:cxn modelId="{090CF0B5-5BC4-49E6-A651-5B26FD040769}" type="presParOf" srcId="{D82768FE-D5DB-4A21-AD5C-0B7FC71FC803}" destId="{7B25C867-26D1-476E-A884-2B997B218010}" srcOrd="0" destOrd="0" presId="urn:microsoft.com/office/officeart/2005/8/layout/chevron2"/>
    <dgm:cxn modelId="{EAA7D932-889A-4F75-BFF5-EB024FC8A3C4}" type="presParOf" srcId="{D82768FE-D5DB-4A21-AD5C-0B7FC71FC803}" destId="{014665F0-5C2C-42F6-9001-DA6454D7729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00BFE2-5123-47F1-9A5F-B4CF07A303EA}">
      <dsp:nvSpPr>
        <dsp:cNvPr id="0" name=""/>
        <dsp:cNvSpPr/>
      </dsp:nvSpPr>
      <dsp:spPr>
        <a:xfrm>
          <a:off x="0" y="29521"/>
          <a:ext cx="5791200" cy="514800"/>
        </a:xfrm>
        <a:prstGeom prst="roundRect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Computer Vision</a:t>
          </a:r>
          <a:endParaRPr lang="ko-KR" sz="2200" kern="1200"/>
        </a:p>
      </dsp:txBody>
      <dsp:txXfrm>
        <a:off x="25130" y="54651"/>
        <a:ext cx="5740940" cy="464540"/>
      </dsp:txXfrm>
    </dsp:sp>
    <dsp:sp modelId="{92617DA0-324F-4553-BFC1-E1EB336CE0D1}">
      <dsp:nvSpPr>
        <dsp:cNvPr id="0" name=""/>
        <dsp:cNvSpPr/>
      </dsp:nvSpPr>
      <dsp:spPr>
        <a:xfrm>
          <a:off x="0" y="607681"/>
          <a:ext cx="5791200" cy="514800"/>
        </a:xfrm>
        <a:prstGeom prst="roundRect">
          <a:avLst/>
        </a:prstGeom>
        <a:solidFill>
          <a:schemeClr val="accent2">
            <a:shade val="80000"/>
            <a:hueOff val="0"/>
            <a:satOff val="0"/>
            <a:lumOff val="1600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Classifier: NN, KNN</a:t>
          </a:r>
          <a:endParaRPr lang="ko-KR" sz="2200" kern="1200"/>
        </a:p>
      </dsp:txBody>
      <dsp:txXfrm>
        <a:off x="25130" y="632811"/>
        <a:ext cx="5740940" cy="464540"/>
      </dsp:txXfrm>
    </dsp:sp>
    <dsp:sp modelId="{2063ED06-BD85-48E1-BCD7-1C0F7348DE16}">
      <dsp:nvSpPr>
        <dsp:cNvPr id="0" name=""/>
        <dsp:cNvSpPr/>
      </dsp:nvSpPr>
      <dsp:spPr>
        <a:xfrm>
          <a:off x="0" y="1185842"/>
          <a:ext cx="5791200" cy="514800"/>
        </a:xfrm>
        <a:prstGeom prst="roundRect">
          <a:avLst/>
        </a:prstGeom>
        <a:solidFill>
          <a:schemeClr val="accent2">
            <a:shade val="80000"/>
            <a:hueOff val="0"/>
            <a:satOff val="0"/>
            <a:lumOff val="3200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Setting Hyperparameters</a:t>
          </a:r>
          <a:endParaRPr lang="ko-KR" sz="2200" kern="1200"/>
        </a:p>
      </dsp:txBody>
      <dsp:txXfrm>
        <a:off x="25130" y="1210972"/>
        <a:ext cx="5740940" cy="464540"/>
      </dsp:txXfrm>
    </dsp:sp>
    <dsp:sp modelId="{0FB30699-B4E0-47AE-ADA7-43C9B47A9738}">
      <dsp:nvSpPr>
        <dsp:cNvPr id="0" name=""/>
        <dsp:cNvSpPr/>
      </dsp:nvSpPr>
      <dsp:spPr>
        <a:xfrm>
          <a:off x="0" y="1764002"/>
          <a:ext cx="5791200" cy="514800"/>
        </a:xfrm>
        <a:prstGeom prst="roundRect">
          <a:avLst/>
        </a:prstGeom>
        <a:solidFill>
          <a:schemeClr val="accent2">
            <a:shade val="80000"/>
            <a:hueOff val="0"/>
            <a:satOff val="0"/>
            <a:lumOff val="4801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Linear Classification</a:t>
          </a:r>
          <a:endParaRPr lang="ko-KR" sz="2200" kern="1200"/>
        </a:p>
      </dsp:txBody>
      <dsp:txXfrm>
        <a:off x="25130" y="1789132"/>
        <a:ext cx="5740940" cy="4645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DA5773-8AE0-4427-973E-7DA7BD8E2FC5}">
      <dsp:nvSpPr>
        <dsp:cNvPr id="0" name=""/>
        <dsp:cNvSpPr/>
      </dsp:nvSpPr>
      <dsp:spPr>
        <a:xfrm rot="5400000">
          <a:off x="-128575" y="130782"/>
          <a:ext cx="857167" cy="600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1960</a:t>
          </a:r>
          <a:r>
            <a:rPr lang="ko-KR" sz="700" b="0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년대</a:t>
          </a:r>
          <a:endParaRPr lang="ko-KR" sz="7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1" y="302216"/>
        <a:ext cx="600017" cy="257150"/>
      </dsp:txXfrm>
    </dsp:sp>
    <dsp:sp modelId="{36F431FC-08CC-409F-BCAE-EEC85D12E66E}">
      <dsp:nvSpPr>
        <dsp:cNvPr id="0" name=""/>
        <dsp:cNvSpPr/>
      </dsp:nvSpPr>
      <dsp:spPr>
        <a:xfrm rot="5400000">
          <a:off x="3645575" y="-3043350"/>
          <a:ext cx="557158" cy="66482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CV</a:t>
          </a:r>
          <a:r>
            <a:rPr lang="ko-KR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의 시작</a:t>
          </a:r>
          <a:endParaRPr lang="ko-KR" sz="1100" kern="12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사물을 간단한 구조로 변환</a:t>
          </a:r>
          <a:endParaRPr lang="ko-KR" altLang="en-US" sz="1100" kern="12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600017" y="29406"/>
        <a:ext cx="6621076" cy="502762"/>
      </dsp:txXfrm>
    </dsp:sp>
    <dsp:sp modelId="{3FDBEE6B-B32C-44B4-8D36-7C113D4F119D}">
      <dsp:nvSpPr>
        <dsp:cNvPr id="0" name=""/>
        <dsp:cNvSpPr/>
      </dsp:nvSpPr>
      <dsp:spPr>
        <a:xfrm rot="5400000">
          <a:off x="-128575" y="874412"/>
          <a:ext cx="857167" cy="600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1966</a:t>
          </a:r>
          <a:r>
            <a:rPr lang="ko-KR" sz="700" b="0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</a:t>
          </a:r>
          <a:endParaRPr lang="ko-KR" sz="7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1" y="1045846"/>
        <a:ext cx="600017" cy="257150"/>
      </dsp:txXfrm>
    </dsp:sp>
    <dsp:sp modelId="{19834AB0-8B4D-4501-894C-28CB40FBD24F}">
      <dsp:nvSpPr>
        <dsp:cNvPr id="0" name=""/>
        <dsp:cNvSpPr/>
      </dsp:nvSpPr>
      <dsp:spPr>
        <a:xfrm rot="5400000">
          <a:off x="3645575" y="-2299721"/>
          <a:ext cx="557158" cy="66482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MIT</a:t>
          </a:r>
          <a:r>
            <a:rPr lang="ko-KR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의 </a:t>
          </a:r>
          <a:r>
            <a:rPr lang="en-US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The</a:t>
          </a:r>
          <a:r>
            <a:rPr lang="ko-KR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</a:t>
          </a:r>
          <a:r>
            <a:rPr lang="en-US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summer vision project(visual system</a:t>
          </a:r>
          <a:r>
            <a:rPr lang="ko-KR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의 중요한 부분을 구성하려는 목표</a:t>
          </a:r>
          <a:r>
            <a:rPr lang="en-US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) </a:t>
          </a:r>
          <a:r>
            <a:rPr lang="ko-KR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로 </a:t>
          </a:r>
          <a:r>
            <a:rPr lang="en-US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CV </a:t>
          </a:r>
          <a:r>
            <a:rPr lang="ko-KR" sz="11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분야의 번영이 시작됨</a:t>
          </a:r>
          <a:endParaRPr lang="ko-KR" sz="1100" kern="12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600017" y="773035"/>
        <a:ext cx="6621076" cy="502762"/>
      </dsp:txXfrm>
    </dsp:sp>
    <dsp:sp modelId="{7234B2DA-B5FF-4D8B-9CA4-C85BE419C14D}">
      <dsp:nvSpPr>
        <dsp:cNvPr id="0" name=""/>
        <dsp:cNvSpPr/>
      </dsp:nvSpPr>
      <dsp:spPr>
        <a:xfrm rot="5400000">
          <a:off x="-128575" y="1618041"/>
          <a:ext cx="857167" cy="600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1970</a:t>
          </a:r>
          <a:r>
            <a:rPr lang="ko-KR" sz="700" b="0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년대 후반</a:t>
          </a:r>
          <a:endParaRPr lang="ko-KR" sz="7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1" y="1789475"/>
        <a:ext cx="600017" cy="257150"/>
      </dsp:txXfrm>
    </dsp:sp>
    <dsp:sp modelId="{5193F4CF-A7B9-4830-BD91-34E70EA476B1}">
      <dsp:nvSpPr>
        <dsp:cNvPr id="0" name=""/>
        <dsp:cNvSpPr/>
      </dsp:nvSpPr>
      <dsp:spPr>
        <a:xfrm rot="5400000">
          <a:off x="3645575" y="-1556091"/>
          <a:ext cx="557158" cy="66482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0" i="0" kern="120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David Marr: CV</a:t>
          </a:r>
          <a:r>
            <a:rPr lang="ko-KR" sz="1000" b="0" i="0" kern="120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의 정의</a:t>
          </a:r>
          <a:r>
            <a:rPr lang="en-US" sz="1000" b="0" i="0" kern="120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, </a:t>
          </a:r>
          <a:r>
            <a:rPr lang="ko-KR" sz="1000" b="0" i="0" kern="120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활용</a:t>
          </a:r>
          <a:r>
            <a:rPr lang="en-US" sz="1000" b="0" i="0" kern="120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, </a:t>
          </a:r>
          <a:r>
            <a:rPr lang="ko-KR" sz="1000" b="0" i="0" kern="120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알고리즘 제시</a:t>
          </a:r>
          <a:endParaRPr lang="ko-KR" sz="1000" kern="120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  <a:p>
          <a:pPr marL="57150" lvl="1" indent="-57150" algn="l" defTabSz="4445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sz="10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컴퓨터가 현실 세계를 인식하고 재현하는 방법</a:t>
          </a:r>
          <a:r>
            <a:rPr lang="en-US" altLang="ko-KR" sz="10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</a:t>
          </a:r>
          <a:r>
            <a:rPr lang="ko-KR" altLang="en-US" sz="10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아이디어</a:t>
          </a:r>
          <a:r>
            <a:rPr lang="en-US" sz="10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: </a:t>
          </a:r>
          <a:r>
            <a:rPr lang="ko-KR" sz="10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실린더 </a:t>
          </a:r>
          <a:r>
            <a:rPr lang="en-US" sz="10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vs critical </a:t>
          </a:r>
          <a:r>
            <a:rPr lang="en-US" sz="1000" b="0" i="0" kern="1200" dirty="0" err="1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part&amp;elastic</a:t>
          </a:r>
          <a:r>
            <a:rPr lang="en-US" sz="10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distance</a:t>
          </a:r>
          <a:endParaRPr lang="ko-KR" sz="1000" kern="12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600017" y="1516665"/>
        <a:ext cx="6621076" cy="502762"/>
      </dsp:txXfrm>
    </dsp:sp>
    <dsp:sp modelId="{8C272ABF-138E-48B9-A74D-79035EAFBBB1}">
      <dsp:nvSpPr>
        <dsp:cNvPr id="0" name=""/>
        <dsp:cNvSpPr/>
      </dsp:nvSpPr>
      <dsp:spPr>
        <a:xfrm rot="5400000">
          <a:off x="-231418" y="2466903"/>
          <a:ext cx="1062853" cy="600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90</a:t>
          </a:r>
          <a:r>
            <a:rPr lang="ko-KR" altLang="en-US" sz="7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년대</a:t>
          </a:r>
          <a:r>
            <a:rPr lang="en-US" altLang="ko-KR" sz="7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~2000</a:t>
          </a:r>
          <a:r>
            <a:rPr lang="ko-KR" altLang="en-US" sz="7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년대 초반</a:t>
          </a:r>
          <a:endParaRPr lang="ko-KR" sz="7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1" y="2535494"/>
        <a:ext cx="600017" cy="462836"/>
      </dsp:txXfrm>
    </dsp:sp>
    <dsp:sp modelId="{D5A2C157-2E83-41D8-9121-B06DFD8B4470}">
      <dsp:nvSpPr>
        <dsp:cNvPr id="0" name=""/>
        <dsp:cNvSpPr/>
      </dsp:nvSpPr>
      <dsp:spPr>
        <a:xfrm rot="5400000">
          <a:off x="3540341" y="-707229"/>
          <a:ext cx="767625" cy="66482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recognition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은 어려우니 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segmentation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부터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… 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객체를 의미 있는 단위로 나누자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!</a:t>
          </a:r>
          <a:endParaRPr lang="ko-KR" sz="900" kern="12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  <a:p>
          <a:pPr marL="57150" lvl="1" indent="-57150" algn="l" defTabSz="4000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얼굴인식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: AdaBoost algorithm</a:t>
          </a:r>
          <a:endParaRPr lang="ko-KR" sz="900" kern="12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  <a:p>
          <a:pPr marL="57150" lvl="1" indent="-57150" algn="l" defTabSz="4000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SIFT: 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중요한 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feature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추출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, 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비슷한 사물 사진과 비교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/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대조해서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 match.</a:t>
          </a:r>
          <a:endParaRPr lang="ko-KR" sz="900" kern="12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600017" y="2270567"/>
        <a:ext cx="6610802" cy="692681"/>
      </dsp:txXfrm>
    </dsp:sp>
    <dsp:sp modelId="{7B25C867-26D1-476E-A884-2B997B218010}">
      <dsp:nvSpPr>
        <dsp:cNvPr id="0" name=""/>
        <dsp:cNvSpPr/>
      </dsp:nvSpPr>
      <dsp:spPr>
        <a:xfrm rot="5400000">
          <a:off x="-128575" y="3313376"/>
          <a:ext cx="857167" cy="600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이후</a:t>
          </a:r>
          <a:endParaRPr lang="ko-KR" sz="900" kern="12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1" y="3484810"/>
        <a:ext cx="600017" cy="257150"/>
      </dsp:txXfrm>
    </dsp:sp>
    <dsp:sp modelId="{014665F0-5C2C-42F6-9001-DA6454D7729B}">
      <dsp:nvSpPr>
        <dsp:cNvPr id="0" name=""/>
        <dsp:cNvSpPr/>
      </dsp:nvSpPr>
      <dsp:spPr>
        <a:xfrm rot="5400000">
          <a:off x="3645575" y="139242"/>
          <a:ext cx="557158" cy="66482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i="0" kern="120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PASCAL visual object ‘Challenge’</a:t>
          </a:r>
          <a:endParaRPr lang="ko-KR" sz="900" kern="120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  <a:p>
          <a:pPr marL="57150" lvl="1" indent="-57150" algn="l" defTabSz="4000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데이터가 적어 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overfitting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되는 걸 막고자 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ImageNet project 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시작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. 12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년도 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CNN 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등장으로 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error rate </a:t>
          </a:r>
          <a:r>
            <a:rPr lang="ko-KR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확 줄어듦</a:t>
          </a:r>
          <a:r>
            <a:rPr lang="en-US" sz="900" b="0" i="0" kern="1200" dirty="0">
              <a:latin typeface="나눔고딕 ExtraBold" panose="020D0904000000000000" pitchFamily="50" charset="-127"/>
              <a:ea typeface="나눔고딕 ExtraBold" panose="020D0904000000000000" pitchFamily="50" charset="-127"/>
            </a:rPr>
            <a:t>.</a:t>
          </a:r>
          <a:endParaRPr lang="ko-KR" sz="900" kern="1200" dirty="0">
            <a:latin typeface="나눔고딕 ExtraBold" panose="020D0904000000000000" pitchFamily="50" charset="-127"/>
            <a:ea typeface="나눔고딕 ExtraBold" panose="020D0904000000000000" pitchFamily="50" charset="-127"/>
          </a:endParaRPr>
        </a:p>
      </dsp:txBody>
      <dsp:txXfrm rot="-5400000">
        <a:off x="600017" y="3211998"/>
        <a:ext cx="6621076" cy="5027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</a:t>
            </a:r>
            <a:r>
              <a:rPr lang="en-US" altLang="ko-KR" dirty="0"/>
              <a:t>. CUAI CS231n </a:t>
            </a:r>
            <a:r>
              <a:rPr lang="ko-KR" altLang="en-US" dirty="0"/>
              <a:t>스터디 </a:t>
            </a:r>
            <a:r>
              <a:rPr lang="en-US" altLang="ko-KR" dirty="0"/>
              <a:t>2</a:t>
            </a:r>
            <a:r>
              <a:rPr lang="ko-KR" altLang="en-US" dirty="0"/>
              <a:t>팀의 발표를 맡은 정은진입니다</a:t>
            </a:r>
            <a:r>
              <a:rPr lang="en-US" altLang="ko-KR" dirty="0"/>
              <a:t>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2741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03633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5168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5084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051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895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6350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0864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944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9337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image" Target="../media/image1.png"/><Relationship Id="rId7" Type="http://schemas.openxmlformats.org/officeDocument/2006/relationships/image" Target="../media/image9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ejong.korea.ac.kr/common/downLoad.do?siteId=digb&amp;fileSeq=169432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 descr="Stanford 대학의 CS231n 강의 표지">
            <a:extLst>
              <a:ext uri="{FF2B5EF4-FFF2-40B4-BE49-F238E27FC236}">
                <a16:creationId xmlns:a16="http://schemas.microsoft.com/office/drawing/2014/main" id="{FC122A0F-3397-FAC7-FBE5-898147C8A5F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4000"/>
          </a:blip>
          <a:stretch>
            <a:fillRect/>
          </a:stretch>
        </p:blipFill>
        <p:spPr>
          <a:xfrm>
            <a:off x="1501698" y="666750"/>
            <a:ext cx="7315200" cy="381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CUAI </a:t>
            </a:r>
            <a:r>
              <a:rPr lang="en-US" altLang="ko" sz="25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CS231n </a:t>
            </a:r>
            <a:r>
              <a:rPr lang="ko" sz="25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스터디 </a:t>
            </a:r>
            <a:r>
              <a:rPr lang="en-US" altLang="ko" sz="25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ko" sz="25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</a:t>
            </a:r>
            <a:endParaRPr sz="25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2022.03.</a:t>
            </a:r>
            <a:r>
              <a:rPr lang="en-US" altLang="ko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21</a:t>
            </a:r>
            <a:endParaRPr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정은진</a:t>
            </a:r>
            <a:endParaRPr sz="11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분류기 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 K-Nearest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Neighbor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CE6CCE-7AD5-6976-A13B-CA37278EBFD0}"/>
              </a:ext>
            </a:extLst>
          </p:cNvPr>
          <p:cNvSpPr txBox="1"/>
          <p:nvPr/>
        </p:nvSpPr>
        <p:spPr>
          <a:xfrm>
            <a:off x="1553737" y="973873"/>
            <a:ext cx="69434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이미지 분류에 사용하지 않음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테스트에서 시간 복잡도가 높음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예측이 이상해지는 경우가 많음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F681D50-E168-B0C5-3589-4CBD5E895B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89" t="38530" r="4147" b="12991"/>
          <a:stretch/>
        </p:blipFill>
        <p:spPr>
          <a:xfrm>
            <a:off x="1408975" y="2297836"/>
            <a:ext cx="7709210" cy="2266256"/>
          </a:xfrm>
          <a:prstGeom prst="rect">
            <a:avLst/>
          </a:prstGeom>
        </p:spPr>
      </p:pic>
      <p:cxnSp>
        <p:nvCxnSpPr>
          <p:cNvPr id="9" name="Google Shape;81;p16">
            <a:extLst>
              <a:ext uri="{FF2B5EF4-FFF2-40B4-BE49-F238E27FC236}">
                <a16:creationId xmlns:a16="http://schemas.microsoft.com/office/drawing/2014/main" id="{8B7A870D-F3D2-5E0E-D4F1-343728D03E6A}"/>
              </a:ext>
            </a:extLst>
          </p:cNvPr>
          <p:cNvCxnSpPr>
            <a:cxnSpLocks/>
          </p:cNvCxnSpPr>
          <p:nvPr/>
        </p:nvCxnSpPr>
        <p:spPr>
          <a:xfrm>
            <a:off x="172875" y="1249680"/>
            <a:ext cx="0" cy="90344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55580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Hyperparameter (</a:t>
            </a:r>
            <a:r>
              <a:rPr lang="ko-KR" altLang="en-US" sz="2000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초매개변수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CE6CCE-7AD5-6976-A13B-CA37278EBFD0}"/>
              </a:ext>
            </a:extLst>
          </p:cNvPr>
          <p:cNvSpPr txBox="1"/>
          <p:nvPr/>
        </p:nvSpPr>
        <p:spPr>
          <a:xfrm>
            <a:off x="1553737" y="973873"/>
            <a:ext cx="6943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KNN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k, distance metric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등이 해당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정해진 답이 없기 때문에 상황에 따라 조정해가며 최적의 값을 구해야 함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9" name="Google Shape;81;p16">
            <a:extLst>
              <a:ext uri="{FF2B5EF4-FFF2-40B4-BE49-F238E27FC236}">
                <a16:creationId xmlns:a16="http://schemas.microsoft.com/office/drawing/2014/main" id="{8B7A870D-F3D2-5E0E-D4F1-343728D03E6A}"/>
              </a:ext>
            </a:extLst>
          </p:cNvPr>
          <p:cNvCxnSpPr>
            <a:cxnSpLocks/>
          </p:cNvCxnSpPr>
          <p:nvPr/>
        </p:nvCxnSpPr>
        <p:spPr>
          <a:xfrm>
            <a:off x="172875" y="1249680"/>
            <a:ext cx="0" cy="90344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F17A356D-CAEC-2424-07CA-3032269F48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01" t="15383" r="3989" b="12847"/>
          <a:stretch/>
        </p:blipFill>
        <p:spPr>
          <a:xfrm>
            <a:off x="1670757" y="1636006"/>
            <a:ext cx="4121622" cy="17851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066382F-4FFE-ACD1-5A25-200E42A48F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73" t="29106" r="10370" b="15501"/>
          <a:stretch/>
        </p:blipFill>
        <p:spPr>
          <a:xfrm>
            <a:off x="1670757" y="3560045"/>
            <a:ext cx="3946980" cy="14191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5DB74C-8375-53FB-5B8B-E63AE8E52D1A}"/>
              </a:ext>
            </a:extLst>
          </p:cNvPr>
          <p:cNvSpPr txBox="1"/>
          <p:nvPr/>
        </p:nvSpPr>
        <p:spPr>
          <a:xfrm>
            <a:off x="5792379" y="3430963"/>
            <a:ext cx="30705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순천 R" panose="02020603020101020101" pitchFamily="18" charset="-127"/>
                <a:ea typeface="순천 R" panose="02020603020101020101" pitchFamily="18" charset="-127"/>
              </a:rPr>
              <a:t>검증 데이터는 학습 모델을 수정하거나 조정하는 데에 영향을 주지만</a:t>
            </a:r>
            <a:r>
              <a:rPr lang="en-US" altLang="ko-KR" dirty="0"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  <a:r>
              <a:rPr lang="ko-KR" altLang="en-US" dirty="0">
                <a:latin typeface="순천 R" panose="02020603020101020101" pitchFamily="18" charset="-127"/>
                <a:ea typeface="순천 R" panose="02020603020101020101" pitchFamily="18" charset="-127"/>
              </a:rPr>
              <a:t>테스트 데이터는 영향을 주지 않음</a:t>
            </a:r>
          </a:p>
        </p:txBody>
      </p:sp>
    </p:spTree>
    <p:extLst>
      <p:ext uri="{BB962C8B-B14F-4D97-AF65-F5344CB8AC3E}">
        <p14:creationId xmlns:p14="http://schemas.microsoft.com/office/powerpoint/2010/main" val="3555678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Linear Classification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CE6CCE-7AD5-6976-A13B-CA37278EBFD0}"/>
              </a:ext>
            </a:extLst>
          </p:cNvPr>
          <p:cNvSpPr txBox="1"/>
          <p:nvPr/>
        </p:nvSpPr>
        <p:spPr>
          <a:xfrm>
            <a:off x="1553737" y="973873"/>
            <a:ext cx="6943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NN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에서 중요하게 쓰임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NN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는 여러 선형 분류기로 이뤄져 있음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04A9EE-54E3-284B-AC15-5EEDE2F4A7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968" b="13007"/>
          <a:stretch/>
        </p:blipFill>
        <p:spPr>
          <a:xfrm>
            <a:off x="2061061" y="1922737"/>
            <a:ext cx="6910064" cy="2913888"/>
          </a:xfrm>
          <a:prstGeom prst="rect">
            <a:avLst/>
          </a:prstGeom>
        </p:spPr>
      </p:pic>
      <p:cxnSp>
        <p:nvCxnSpPr>
          <p:cNvPr id="6" name="Google Shape;81;p16">
            <a:extLst>
              <a:ext uri="{FF2B5EF4-FFF2-40B4-BE49-F238E27FC236}">
                <a16:creationId xmlns:a16="http://schemas.microsoft.com/office/drawing/2014/main" id="{EB80A472-B2FC-E0D8-58E0-2B4F43B2E4E5}"/>
              </a:ext>
            </a:extLst>
          </p:cNvPr>
          <p:cNvCxnSpPr>
            <a:cxnSpLocks/>
          </p:cNvCxnSpPr>
          <p:nvPr/>
        </p:nvCxnSpPr>
        <p:spPr>
          <a:xfrm>
            <a:off x="172875" y="1437640"/>
            <a:ext cx="0" cy="71548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17893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Linear Classification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CE6CCE-7AD5-6976-A13B-CA37278EBFD0}"/>
              </a:ext>
            </a:extLst>
          </p:cNvPr>
          <p:cNvSpPr txBox="1"/>
          <p:nvPr/>
        </p:nvSpPr>
        <p:spPr>
          <a:xfrm>
            <a:off x="1553737" y="973873"/>
            <a:ext cx="6943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Parametric Approach (</a:t>
            </a:r>
            <a:r>
              <a:rPr lang="ko-KR" altLang="en-US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모수적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접근법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parameter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사용해 특정 분포에서 원하는 결과를 추론하는 과정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04A9EE-54E3-284B-AC15-5EEDE2F4A7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968" b="13007"/>
          <a:stretch/>
        </p:blipFill>
        <p:spPr>
          <a:xfrm>
            <a:off x="2061061" y="1922737"/>
            <a:ext cx="6910064" cy="2913888"/>
          </a:xfrm>
          <a:prstGeom prst="rect">
            <a:avLst/>
          </a:prstGeom>
        </p:spPr>
      </p:pic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987917EE-37F9-4EE5-455A-EA1EB7FE26BA}"/>
              </a:ext>
            </a:extLst>
          </p:cNvPr>
          <p:cNvCxnSpPr>
            <a:cxnSpLocks/>
          </p:cNvCxnSpPr>
          <p:nvPr/>
        </p:nvCxnSpPr>
        <p:spPr>
          <a:xfrm>
            <a:off x="1553725" y="1474661"/>
            <a:ext cx="2521564" cy="918583"/>
          </a:xfrm>
          <a:prstGeom prst="bentConnector3">
            <a:avLst>
              <a:gd name="adj1" fmla="val 39255"/>
            </a:avLst>
          </a:prstGeom>
          <a:ln w="1905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F04236-9D76-DAFD-AF0E-07C7D8A041E7}"/>
              </a:ext>
            </a:extLst>
          </p:cNvPr>
          <p:cNvSpPr txBox="1"/>
          <p:nvPr/>
        </p:nvSpPr>
        <p:spPr>
          <a:xfrm>
            <a:off x="3824868" y="2853174"/>
            <a:ext cx="24012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10</a:t>
            </a:r>
            <a:r>
              <a:rPr lang="ko-KR" altLang="en-US" sz="800" dirty="0"/>
              <a:t>개의 카테고리</a:t>
            </a:r>
            <a:r>
              <a:rPr lang="en-US" altLang="ko-KR" sz="800" dirty="0"/>
              <a:t> x 1</a:t>
            </a:r>
            <a:r>
              <a:rPr lang="ko-KR" altLang="en-US" sz="800" dirty="0"/>
              <a:t>열</a:t>
            </a: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097DE848-5C0C-3AF8-C43C-974BB123FACB}"/>
              </a:ext>
            </a:extLst>
          </p:cNvPr>
          <p:cNvSpPr/>
          <p:nvPr/>
        </p:nvSpPr>
        <p:spPr>
          <a:xfrm>
            <a:off x="3196683" y="2555831"/>
            <a:ext cx="1747024" cy="975389"/>
          </a:xfrm>
          <a:custGeom>
            <a:avLst/>
            <a:gdLst>
              <a:gd name="connsiteX0" fmla="*/ 0 w 1747024"/>
              <a:gd name="connsiteY0" fmla="*/ 31252 h 975389"/>
              <a:gd name="connsiteX1" fmla="*/ 275063 w 1747024"/>
              <a:gd name="connsiteY1" fmla="*/ 8949 h 975389"/>
              <a:gd name="connsiteX2" fmla="*/ 312234 w 1747024"/>
              <a:gd name="connsiteY2" fmla="*/ 1515 h 975389"/>
              <a:gd name="connsiteX3" fmla="*/ 408878 w 1747024"/>
              <a:gd name="connsiteY3" fmla="*/ 75857 h 975389"/>
              <a:gd name="connsiteX4" fmla="*/ 446049 w 1747024"/>
              <a:gd name="connsiteY4" fmla="*/ 150198 h 975389"/>
              <a:gd name="connsiteX5" fmla="*/ 468351 w 1747024"/>
              <a:gd name="connsiteY5" fmla="*/ 306315 h 975389"/>
              <a:gd name="connsiteX6" fmla="*/ 483219 w 1747024"/>
              <a:gd name="connsiteY6" fmla="*/ 410393 h 975389"/>
              <a:gd name="connsiteX7" fmla="*/ 498088 w 1747024"/>
              <a:gd name="connsiteY7" fmla="*/ 573945 h 975389"/>
              <a:gd name="connsiteX8" fmla="*/ 527824 w 1747024"/>
              <a:gd name="connsiteY8" fmla="*/ 707759 h 975389"/>
              <a:gd name="connsiteX9" fmla="*/ 594732 w 1747024"/>
              <a:gd name="connsiteY9" fmla="*/ 804403 h 975389"/>
              <a:gd name="connsiteX10" fmla="*/ 676507 w 1747024"/>
              <a:gd name="connsiteY10" fmla="*/ 886179 h 975389"/>
              <a:gd name="connsiteX11" fmla="*/ 773151 w 1747024"/>
              <a:gd name="connsiteY11" fmla="*/ 915915 h 975389"/>
              <a:gd name="connsiteX12" fmla="*/ 832624 w 1747024"/>
              <a:gd name="connsiteY12" fmla="*/ 938218 h 975389"/>
              <a:gd name="connsiteX13" fmla="*/ 959005 w 1747024"/>
              <a:gd name="connsiteY13" fmla="*/ 975389 h 975389"/>
              <a:gd name="connsiteX14" fmla="*/ 1211766 w 1747024"/>
              <a:gd name="connsiteY14" fmla="*/ 960520 h 975389"/>
              <a:gd name="connsiteX15" fmla="*/ 1286107 w 1747024"/>
              <a:gd name="connsiteY15" fmla="*/ 930784 h 975389"/>
              <a:gd name="connsiteX16" fmla="*/ 1345580 w 1747024"/>
              <a:gd name="connsiteY16" fmla="*/ 923349 h 975389"/>
              <a:gd name="connsiteX17" fmla="*/ 1434790 w 1747024"/>
              <a:gd name="connsiteY17" fmla="*/ 901047 h 975389"/>
              <a:gd name="connsiteX18" fmla="*/ 1516566 w 1747024"/>
              <a:gd name="connsiteY18" fmla="*/ 871310 h 975389"/>
              <a:gd name="connsiteX19" fmla="*/ 1665249 w 1747024"/>
              <a:gd name="connsiteY19" fmla="*/ 841574 h 975389"/>
              <a:gd name="connsiteX20" fmla="*/ 1702419 w 1747024"/>
              <a:gd name="connsiteY20" fmla="*/ 819271 h 975389"/>
              <a:gd name="connsiteX21" fmla="*/ 1747024 w 1747024"/>
              <a:gd name="connsiteY21" fmla="*/ 796969 h 975389"/>
              <a:gd name="connsiteX22" fmla="*/ 1702419 w 1747024"/>
              <a:gd name="connsiteY22" fmla="*/ 782101 h 975389"/>
              <a:gd name="connsiteX23" fmla="*/ 1605776 w 1747024"/>
              <a:gd name="connsiteY23" fmla="*/ 789535 h 975389"/>
              <a:gd name="connsiteX24" fmla="*/ 1628078 w 1747024"/>
              <a:gd name="connsiteY24" fmla="*/ 796969 h 975389"/>
              <a:gd name="connsiteX25" fmla="*/ 1717288 w 1747024"/>
              <a:gd name="connsiteY25" fmla="*/ 804403 h 975389"/>
              <a:gd name="connsiteX26" fmla="*/ 1709854 w 1747024"/>
              <a:gd name="connsiteY26" fmla="*/ 967954 h 975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747024" h="975389">
                <a:moveTo>
                  <a:pt x="0" y="31252"/>
                </a:moveTo>
                <a:lnTo>
                  <a:pt x="275063" y="8949"/>
                </a:lnTo>
                <a:cubicBezTo>
                  <a:pt x="287642" y="7751"/>
                  <a:pt x="300932" y="-4136"/>
                  <a:pt x="312234" y="1515"/>
                </a:cubicBezTo>
                <a:cubicBezTo>
                  <a:pt x="348586" y="19691"/>
                  <a:pt x="376663" y="51076"/>
                  <a:pt x="408878" y="75857"/>
                </a:cubicBezTo>
                <a:cubicBezTo>
                  <a:pt x="421268" y="100637"/>
                  <a:pt x="437288" y="123914"/>
                  <a:pt x="446049" y="150198"/>
                </a:cubicBezTo>
                <a:cubicBezTo>
                  <a:pt x="460245" y="192786"/>
                  <a:pt x="462769" y="261656"/>
                  <a:pt x="468351" y="306315"/>
                </a:cubicBezTo>
                <a:cubicBezTo>
                  <a:pt x="472698" y="341089"/>
                  <a:pt x="480046" y="375492"/>
                  <a:pt x="483219" y="410393"/>
                </a:cubicBezTo>
                <a:cubicBezTo>
                  <a:pt x="488175" y="464910"/>
                  <a:pt x="491298" y="519626"/>
                  <a:pt x="498088" y="573945"/>
                </a:cubicBezTo>
                <a:cubicBezTo>
                  <a:pt x="498753" y="579261"/>
                  <a:pt x="521553" y="695786"/>
                  <a:pt x="527824" y="707759"/>
                </a:cubicBezTo>
                <a:cubicBezTo>
                  <a:pt x="546005" y="742467"/>
                  <a:pt x="569649" y="774303"/>
                  <a:pt x="594732" y="804403"/>
                </a:cubicBezTo>
                <a:cubicBezTo>
                  <a:pt x="619411" y="834017"/>
                  <a:pt x="643817" y="865748"/>
                  <a:pt x="676507" y="886179"/>
                </a:cubicBezTo>
                <a:cubicBezTo>
                  <a:pt x="705089" y="904043"/>
                  <a:pt x="741176" y="905257"/>
                  <a:pt x="773151" y="915915"/>
                </a:cubicBezTo>
                <a:cubicBezTo>
                  <a:pt x="793237" y="922610"/>
                  <a:pt x="812459" y="931765"/>
                  <a:pt x="832624" y="938218"/>
                </a:cubicBezTo>
                <a:cubicBezTo>
                  <a:pt x="874446" y="951601"/>
                  <a:pt x="916878" y="962999"/>
                  <a:pt x="959005" y="975389"/>
                </a:cubicBezTo>
                <a:cubicBezTo>
                  <a:pt x="1043259" y="970433"/>
                  <a:pt x="1128141" y="971924"/>
                  <a:pt x="1211766" y="960520"/>
                </a:cubicBezTo>
                <a:cubicBezTo>
                  <a:pt x="1238210" y="956914"/>
                  <a:pt x="1260392" y="937927"/>
                  <a:pt x="1286107" y="930784"/>
                </a:cubicBezTo>
                <a:cubicBezTo>
                  <a:pt x="1305357" y="925437"/>
                  <a:pt x="1325989" y="927267"/>
                  <a:pt x="1345580" y="923349"/>
                </a:cubicBezTo>
                <a:cubicBezTo>
                  <a:pt x="1375637" y="917338"/>
                  <a:pt x="1405466" y="909972"/>
                  <a:pt x="1434790" y="901047"/>
                </a:cubicBezTo>
                <a:cubicBezTo>
                  <a:pt x="1462538" y="892602"/>
                  <a:pt x="1488784" y="879645"/>
                  <a:pt x="1516566" y="871310"/>
                </a:cubicBezTo>
                <a:cubicBezTo>
                  <a:pt x="1548686" y="861674"/>
                  <a:pt x="1635979" y="846896"/>
                  <a:pt x="1665249" y="841574"/>
                </a:cubicBezTo>
                <a:cubicBezTo>
                  <a:pt x="1677639" y="834140"/>
                  <a:pt x="1689734" y="826190"/>
                  <a:pt x="1702419" y="819271"/>
                </a:cubicBezTo>
                <a:cubicBezTo>
                  <a:pt x="1717012" y="811311"/>
                  <a:pt x="1747024" y="813592"/>
                  <a:pt x="1747024" y="796969"/>
                </a:cubicBezTo>
                <a:cubicBezTo>
                  <a:pt x="1747024" y="781296"/>
                  <a:pt x="1717287" y="787057"/>
                  <a:pt x="1702419" y="782101"/>
                </a:cubicBezTo>
                <a:cubicBezTo>
                  <a:pt x="1670205" y="784579"/>
                  <a:pt x="1637458" y="783199"/>
                  <a:pt x="1605776" y="789535"/>
                </a:cubicBezTo>
                <a:cubicBezTo>
                  <a:pt x="1598092" y="791072"/>
                  <a:pt x="1620311" y="795933"/>
                  <a:pt x="1628078" y="796969"/>
                </a:cubicBezTo>
                <a:cubicBezTo>
                  <a:pt x="1657656" y="800913"/>
                  <a:pt x="1704413" y="777484"/>
                  <a:pt x="1717288" y="804403"/>
                </a:cubicBezTo>
                <a:cubicBezTo>
                  <a:pt x="1740834" y="853635"/>
                  <a:pt x="1712332" y="913437"/>
                  <a:pt x="1709854" y="9679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8933D1-8646-04CF-A5D5-F45E1F892756}"/>
              </a:ext>
            </a:extLst>
          </p:cNvPr>
          <p:cNvSpPr txBox="1"/>
          <p:nvPr/>
        </p:nvSpPr>
        <p:spPr>
          <a:xfrm>
            <a:off x="6388375" y="2571750"/>
            <a:ext cx="7558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bias</a:t>
            </a:r>
            <a:endParaRPr lang="ko-KR" altLang="en-US" sz="800" dirty="0"/>
          </a:p>
        </p:txBody>
      </p:sp>
      <p:cxnSp>
        <p:nvCxnSpPr>
          <p:cNvPr id="16" name="Google Shape;81;p16">
            <a:extLst>
              <a:ext uri="{FF2B5EF4-FFF2-40B4-BE49-F238E27FC236}">
                <a16:creationId xmlns:a16="http://schemas.microsoft.com/office/drawing/2014/main" id="{2275CE53-677F-CC71-69D6-EB5CCDE26906}"/>
              </a:ext>
            </a:extLst>
          </p:cNvPr>
          <p:cNvCxnSpPr>
            <a:cxnSpLocks/>
          </p:cNvCxnSpPr>
          <p:nvPr/>
        </p:nvCxnSpPr>
        <p:spPr>
          <a:xfrm>
            <a:off x="172875" y="1793240"/>
            <a:ext cx="0" cy="35988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38388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Linear Classification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1AE8F5-2344-9C96-53BE-B0CCE97533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232" b="13660"/>
          <a:stretch/>
        </p:blipFill>
        <p:spPr>
          <a:xfrm>
            <a:off x="1653820" y="1927980"/>
            <a:ext cx="7080238" cy="29889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EBCE33-5DC0-781E-9714-689F6B23D531}"/>
              </a:ext>
            </a:extLst>
          </p:cNvPr>
          <p:cNvSpPr txBox="1"/>
          <p:nvPr/>
        </p:nvSpPr>
        <p:spPr>
          <a:xfrm>
            <a:off x="1553737" y="973873"/>
            <a:ext cx="69434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장점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가중치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w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KNN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단점 보완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원리 단순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  <a:sym typeface="Wingdings" panose="05000000000000000000" pitchFamily="2" charset="2"/>
              </a:rPr>
              <a:t>쉽게 이해 가능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  <a:sym typeface="Wingdings" panose="05000000000000000000" pitchFamily="2" charset="2"/>
              </a:rPr>
              <a:t>!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단점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카테고리 당 하나의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template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만 학습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비선형 분포인 경우 제대로 작동하기 힘듦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120B78F-6447-6AAC-76FE-2E159BA954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369" b="13729"/>
          <a:stretch/>
        </p:blipFill>
        <p:spPr>
          <a:xfrm>
            <a:off x="2569337" y="2184734"/>
            <a:ext cx="5249204" cy="247543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60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0;p16">
            <a:extLst>
              <a:ext uri="{FF2B5EF4-FFF2-40B4-BE49-F238E27FC236}">
                <a16:creationId xmlns:a16="http://schemas.microsoft.com/office/drawing/2014/main" id="{4911353B-4140-E31B-738F-038DAE83ABD8}"/>
              </a:ext>
            </a:extLst>
          </p:cNvPr>
          <p:cNvSpPr/>
          <p:nvPr/>
        </p:nvSpPr>
        <p:spPr>
          <a:xfrm>
            <a:off x="0" y="-37950"/>
            <a:ext cx="91440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oogle Shape;82;p16">
            <a:extLst>
              <a:ext uri="{FF2B5EF4-FFF2-40B4-BE49-F238E27FC236}">
                <a16:creationId xmlns:a16="http://schemas.microsoft.com/office/drawing/2014/main" id="{DDEA4C0D-D5C4-38EB-A8BC-D630552B302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47886" y="3962400"/>
            <a:ext cx="3038475" cy="1181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Google Shape;81;p16">
            <a:extLst>
              <a:ext uri="{FF2B5EF4-FFF2-40B4-BE49-F238E27FC236}">
                <a16:creationId xmlns:a16="http://schemas.microsoft.com/office/drawing/2014/main" id="{3FC7026A-A36F-B70E-0223-A717DC380794}"/>
              </a:ext>
            </a:extLst>
          </p:cNvPr>
          <p:cNvCxnSpPr>
            <a:cxnSpLocks/>
          </p:cNvCxnSpPr>
          <p:nvPr/>
        </p:nvCxnSpPr>
        <p:spPr>
          <a:xfrm>
            <a:off x="0" y="5032138"/>
            <a:ext cx="594788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6390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순천 R" panose="02020603020101020101" pitchFamily="18" charset="-127"/>
                <a:ea typeface="순천 R" panose="02020603020101020101" pitchFamily="18" charset="-127"/>
                <a:cs typeface="NanumGothic ExtraBold"/>
                <a:sym typeface="NanumGothic ExtraBold"/>
              </a:rPr>
              <a:t>스터디원 소개 및 만남 인증</a:t>
            </a:r>
            <a:endParaRPr sz="2000" b="1" dirty="0">
              <a:solidFill>
                <a:srgbClr val="19264B"/>
              </a:solidFill>
              <a:latin typeface="순천 R" panose="02020603020101020101" pitchFamily="18" charset="-127"/>
              <a:ea typeface="순천 R" panose="02020603020101020101" pitchFamily="18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 descr="스터디원 4명의 사진">
            <a:extLst>
              <a:ext uri="{FF2B5EF4-FFF2-40B4-BE49-F238E27FC236}">
                <a16:creationId xmlns:a16="http://schemas.microsoft.com/office/drawing/2014/main" id="{D5AD0EA4-9A6E-E91C-8281-615FFEF8EB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03"/>
          <a:stretch/>
        </p:blipFill>
        <p:spPr>
          <a:xfrm>
            <a:off x="3612995" y="993108"/>
            <a:ext cx="3359838" cy="3843517"/>
          </a:xfrm>
          <a:prstGeom prst="rect">
            <a:avLst/>
          </a:prstGeom>
          <a:ln w="76200">
            <a:solidFill>
              <a:srgbClr val="19264B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E233A44-CEB7-A2F6-910A-7693FAF61F31}"/>
              </a:ext>
            </a:extLst>
          </p:cNvPr>
          <p:cNvSpPr/>
          <p:nvPr/>
        </p:nvSpPr>
        <p:spPr>
          <a:xfrm>
            <a:off x="4572000" y="1283448"/>
            <a:ext cx="1911841" cy="3266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atin typeface="순천 R" panose="02020603020101020101" pitchFamily="18" charset="-127"/>
                <a:ea typeface="순천 R" panose="02020603020101020101" pitchFamily="18" charset="-127"/>
              </a:rPr>
              <a:t>스터디원</a:t>
            </a:r>
            <a:r>
              <a:rPr lang="ko-KR" altLang="en-US" b="1" dirty="0">
                <a:latin typeface="순천 R" panose="02020603020101020101" pitchFamily="18" charset="-127"/>
                <a:ea typeface="순천 R" panose="02020603020101020101" pitchFamily="18" charset="-127"/>
              </a:rPr>
              <a:t> </a:t>
            </a:r>
            <a:r>
              <a:rPr lang="en-US" altLang="ko-KR" b="1" dirty="0">
                <a:latin typeface="순천 R" panose="02020603020101020101" pitchFamily="18" charset="-127"/>
                <a:ea typeface="순천 R" panose="02020603020101020101" pitchFamily="18" charset="-127"/>
              </a:rPr>
              <a:t>1 : 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순천 R" panose="02020603020101020101" pitchFamily="18" charset="-127"/>
                <a:ea typeface="순천 R" panose="02020603020101020101" pitchFamily="18" charset="-127"/>
              </a:rPr>
              <a:t>곽수민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순천 R" panose="02020603020101020101" pitchFamily="18" charset="-127"/>
              <a:ea typeface="순천 R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3F88B9B-155B-3B6A-E9C2-C268529F446D}"/>
              </a:ext>
            </a:extLst>
          </p:cNvPr>
          <p:cNvSpPr/>
          <p:nvPr/>
        </p:nvSpPr>
        <p:spPr>
          <a:xfrm>
            <a:off x="6930671" y="1728029"/>
            <a:ext cx="1911841" cy="3266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atin typeface="순천 R" panose="02020603020101020101" pitchFamily="18" charset="-127"/>
                <a:ea typeface="순천 R" panose="02020603020101020101" pitchFamily="18" charset="-127"/>
              </a:rPr>
              <a:t>스터디원</a:t>
            </a:r>
            <a:r>
              <a:rPr lang="ko-KR" altLang="en-US" b="1" dirty="0">
                <a:latin typeface="순천 R" panose="02020603020101020101" pitchFamily="18" charset="-127"/>
                <a:ea typeface="순천 R" panose="02020603020101020101" pitchFamily="18" charset="-127"/>
              </a:rPr>
              <a:t> </a:t>
            </a:r>
            <a:r>
              <a:rPr lang="en-US" altLang="ko-KR" b="1" dirty="0">
                <a:latin typeface="순천 R" panose="02020603020101020101" pitchFamily="18" charset="-127"/>
                <a:ea typeface="순천 R" panose="02020603020101020101" pitchFamily="18" charset="-127"/>
              </a:rPr>
              <a:t>2 : 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순천 R" panose="02020603020101020101" pitchFamily="18" charset="-127"/>
                <a:ea typeface="순천 R" panose="02020603020101020101" pitchFamily="18" charset="-127"/>
              </a:rPr>
              <a:t>이규원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순천 R" panose="02020603020101020101" pitchFamily="18" charset="-127"/>
              <a:ea typeface="순천 R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287602-1BCB-6006-45C9-899398249F70}"/>
              </a:ext>
            </a:extLst>
          </p:cNvPr>
          <p:cNvSpPr/>
          <p:nvPr/>
        </p:nvSpPr>
        <p:spPr>
          <a:xfrm>
            <a:off x="2114114" y="1816324"/>
            <a:ext cx="1911841" cy="3266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atin typeface="순천 R" panose="02020603020101020101" pitchFamily="18" charset="-127"/>
                <a:ea typeface="순천 R" panose="02020603020101020101" pitchFamily="18" charset="-127"/>
              </a:rPr>
              <a:t>스터디원</a:t>
            </a:r>
            <a:r>
              <a:rPr lang="ko-KR" altLang="en-US" b="1" dirty="0">
                <a:latin typeface="순천 R" panose="02020603020101020101" pitchFamily="18" charset="-127"/>
                <a:ea typeface="순천 R" panose="02020603020101020101" pitchFamily="18" charset="-127"/>
              </a:rPr>
              <a:t> </a:t>
            </a:r>
            <a:r>
              <a:rPr lang="en-US" altLang="ko-KR" b="1" dirty="0">
                <a:latin typeface="순천 R" panose="02020603020101020101" pitchFamily="18" charset="-127"/>
                <a:ea typeface="순천 R" panose="02020603020101020101" pitchFamily="18" charset="-127"/>
              </a:rPr>
              <a:t>3 :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순천 R" panose="02020603020101020101" pitchFamily="18" charset="-127"/>
                <a:ea typeface="순천 R" panose="02020603020101020101" pitchFamily="18" charset="-127"/>
              </a:rPr>
              <a:t>정은진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40F24F9-9C3A-8964-0596-56CB7A397D22}"/>
              </a:ext>
            </a:extLst>
          </p:cNvPr>
          <p:cNvSpPr/>
          <p:nvPr/>
        </p:nvSpPr>
        <p:spPr>
          <a:xfrm>
            <a:off x="1502980" y="3163155"/>
            <a:ext cx="1911841" cy="3266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atin typeface="순천 R" panose="02020603020101020101" pitchFamily="18" charset="-127"/>
                <a:ea typeface="순천 R" panose="02020603020101020101" pitchFamily="18" charset="-127"/>
              </a:rPr>
              <a:t>스터디원</a:t>
            </a:r>
            <a:r>
              <a:rPr lang="ko-KR" altLang="en-US" b="1" dirty="0">
                <a:latin typeface="순천 R" panose="02020603020101020101" pitchFamily="18" charset="-127"/>
                <a:ea typeface="순천 R" panose="02020603020101020101" pitchFamily="18" charset="-127"/>
              </a:rPr>
              <a:t> </a:t>
            </a:r>
            <a:r>
              <a:rPr lang="en-US" altLang="ko-KR" b="1" dirty="0">
                <a:latin typeface="순천 R" panose="02020603020101020101" pitchFamily="18" charset="-127"/>
                <a:ea typeface="순천 R" panose="02020603020101020101" pitchFamily="18" charset="-127"/>
              </a:rPr>
              <a:t>4 :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순천 R" panose="02020603020101020101" pitchFamily="18" charset="-127"/>
                <a:ea typeface="순천 R" panose="02020603020101020101" pitchFamily="18" charset="-127"/>
              </a:rPr>
              <a:t>최동욱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순천 R" panose="02020603020101020101" pitchFamily="18" charset="-127"/>
                <a:ea typeface="순천 R" panose="02020603020101020101" pitchFamily="18" charset="-127"/>
                <a:cs typeface="NanumGothic ExtraBold"/>
                <a:sym typeface="NanumGothic ExtraBold"/>
              </a:rPr>
              <a:t>목차</a:t>
            </a:r>
            <a:endParaRPr sz="2000" b="1" dirty="0">
              <a:solidFill>
                <a:srgbClr val="19264B"/>
              </a:solidFill>
              <a:latin typeface="순천 R" panose="02020603020101020101" pitchFamily="18" charset="-127"/>
              <a:ea typeface="순천 R" panose="02020603020101020101" pitchFamily="18" charset="-127"/>
              <a:cs typeface="NanumGothic ExtraBold"/>
              <a:sym typeface="NanumGothic ExtraBold"/>
            </a:endParaRPr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41F43084-6557-8FE7-0792-7F17FE63A9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4362410"/>
              </p:ext>
            </p:extLst>
          </p:nvPr>
        </p:nvGraphicFramePr>
        <p:xfrm>
          <a:off x="2326888" y="1417588"/>
          <a:ext cx="5791200" cy="2308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Google Shape;81;p16">
            <a:extLst>
              <a:ext uri="{FF2B5EF4-FFF2-40B4-BE49-F238E27FC236}">
                <a16:creationId xmlns:a16="http://schemas.microsoft.com/office/drawing/2014/main" id="{3021E542-409A-77AA-035C-DB76728924DE}"/>
              </a:ext>
            </a:extLst>
          </p:cNvPr>
          <p:cNvCxnSpPr>
            <a:cxnSpLocks/>
          </p:cNvCxnSpPr>
          <p:nvPr/>
        </p:nvCxnSpPr>
        <p:spPr>
          <a:xfrm>
            <a:off x="172875" y="-37950"/>
            <a:ext cx="0" cy="219107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>
            <a:cxnSpLocks/>
          </p:cNvCxnSpPr>
          <p:nvPr/>
        </p:nvCxnSpPr>
        <p:spPr>
          <a:xfrm>
            <a:off x="172875" y="-37950"/>
            <a:ext cx="0" cy="2191072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Computer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vision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7C1CF9-D84E-0F31-52A5-D62721AE3406}"/>
              </a:ext>
            </a:extLst>
          </p:cNvPr>
          <p:cNvSpPr txBox="1"/>
          <p:nvPr/>
        </p:nvSpPr>
        <p:spPr>
          <a:xfrm>
            <a:off x="1516566" y="884663"/>
            <a:ext cx="66015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study of visual data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 학문과 관련이 있음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CS231n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에서는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… NN, CNN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알고리즘과 다양한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visual recognition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응용을 다룸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 descr="CV의 주요 분야, 그와 연관된 학문들을 간략하게 적은 그림">
            <a:extLst>
              <a:ext uri="{FF2B5EF4-FFF2-40B4-BE49-F238E27FC236}">
                <a16:creationId xmlns:a16="http://schemas.microsoft.com/office/drawing/2014/main" id="{EEBF3DCD-E8D3-2DCF-8F5B-352755AC7A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9786" y="1623327"/>
            <a:ext cx="6118302" cy="3441545"/>
          </a:xfrm>
          <a:prstGeom prst="rect">
            <a:avLst/>
          </a:prstGeom>
        </p:spPr>
      </p:pic>
      <p:cxnSp>
        <p:nvCxnSpPr>
          <p:cNvPr id="5" name="Google Shape;81;p16">
            <a:extLst>
              <a:ext uri="{FF2B5EF4-FFF2-40B4-BE49-F238E27FC236}">
                <a16:creationId xmlns:a16="http://schemas.microsoft.com/office/drawing/2014/main" id="{A807A98B-D97C-ACD1-930B-00B5B0640F58}"/>
              </a:ext>
            </a:extLst>
          </p:cNvPr>
          <p:cNvCxnSpPr>
            <a:cxnSpLocks/>
          </p:cNvCxnSpPr>
          <p:nvPr/>
        </p:nvCxnSpPr>
        <p:spPr>
          <a:xfrm>
            <a:off x="172875" y="213360"/>
            <a:ext cx="0" cy="193976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884809A7-6C35-D322-D177-A12D0602AA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8836869"/>
              </p:ext>
            </p:extLst>
          </p:nvPr>
        </p:nvGraphicFramePr>
        <p:xfrm>
          <a:off x="1553737" y="936703"/>
          <a:ext cx="7248292" cy="4044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CV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역사</a:t>
            </a:r>
            <a:endParaRPr lang="en-US" altLang="ko-KR" sz="2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20" name="그룹 19" descr="IMAGENET의 이미지 분류 challenge에 기록된 error rate. 2010년부터 2015년까지의 수치가 그래프로 나와있고, 맨 오른쪽엔 사람의 error rate가 표시되어 있다. 2013년에 25.8%였는데 2012년엔 16.4%로 대폭 감소되었음을 강조하고 있다.">
            <a:extLst>
              <a:ext uri="{FF2B5EF4-FFF2-40B4-BE49-F238E27FC236}">
                <a16:creationId xmlns:a16="http://schemas.microsoft.com/office/drawing/2014/main" id="{BD03846E-AD0B-F144-0B69-12CC7CB04E98}"/>
              </a:ext>
            </a:extLst>
          </p:cNvPr>
          <p:cNvGrpSpPr/>
          <p:nvPr/>
        </p:nvGrpSpPr>
        <p:grpSpPr>
          <a:xfrm>
            <a:off x="2755625" y="408879"/>
            <a:ext cx="6046404" cy="4572000"/>
            <a:chOff x="2755625" y="408879"/>
            <a:chExt cx="6046404" cy="45720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70770205-6696-02E9-0B0D-6471AF1B4F4E}"/>
                </a:ext>
              </a:extLst>
            </p:cNvPr>
            <p:cNvGrpSpPr/>
            <p:nvPr/>
          </p:nvGrpSpPr>
          <p:grpSpPr>
            <a:xfrm>
              <a:off x="2755625" y="408879"/>
              <a:ext cx="6046404" cy="4572000"/>
              <a:chOff x="2755625" y="408879"/>
              <a:chExt cx="6046404" cy="457200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B35B29DB-1B39-36B2-AEA9-C5DEF01049F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12529" r="13139"/>
              <a:stretch/>
            </p:blipFill>
            <p:spPr>
              <a:xfrm>
                <a:off x="2755625" y="408879"/>
                <a:ext cx="6046404" cy="457200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18" name="화살표: 아래쪽 17">
                <a:extLst>
                  <a:ext uri="{FF2B5EF4-FFF2-40B4-BE49-F238E27FC236}">
                    <a16:creationId xmlns:a16="http://schemas.microsoft.com/office/drawing/2014/main" id="{BDE02DDC-F06E-4D5A-2BCE-A6D12E250E52}"/>
                  </a:ext>
                </a:extLst>
              </p:cNvPr>
              <p:cNvSpPr/>
              <p:nvPr/>
            </p:nvSpPr>
            <p:spPr>
              <a:xfrm>
                <a:off x="4742985" y="2571750"/>
                <a:ext cx="505522" cy="491118"/>
              </a:xfrm>
              <a:prstGeom prst="downArrow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4DAF51-EF32-0B5A-7039-0AC6EAC33BB0}"/>
                </a:ext>
              </a:extLst>
            </p:cNvPr>
            <p:cNvSpPr txBox="1"/>
            <p:nvPr/>
          </p:nvSpPr>
          <p:spPr>
            <a:xfrm>
              <a:off x="3115574" y="2667928"/>
              <a:ext cx="400110" cy="206669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tserrat Black" pitchFamily="2" charset="0"/>
                </a:rPr>
                <a:t>error rate</a:t>
              </a:r>
              <a:endParaRPr lang="ko-KR" alt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Black" pitchFamily="2" charset="0"/>
              </a:endParaRPr>
            </a:p>
          </p:txBody>
        </p:sp>
      </p:grpSp>
      <p:cxnSp>
        <p:nvCxnSpPr>
          <p:cNvPr id="21" name="Google Shape;81;p16">
            <a:extLst>
              <a:ext uri="{FF2B5EF4-FFF2-40B4-BE49-F238E27FC236}">
                <a16:creationId xmlns:a16="http://schemas.microsoft.com/office/drawing/2014/main" id="{A6228151-A85B-AE3D-2472-F13437284943}"/>
              </a:ext>
            </a:extLst>
          </p:cNvPr>
          <p:cNvCxnSpPr>
            <a:cxnSpLocks/>
          </p:cNvCxnSpPr>
          <p:nvPr/>
        </p:nvCxnSpPr>
        <p:spPr>
          <a:xfrm>
            <a:off x="172875" y="408879"/>
            <a:ext cx="0" cy="1744243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04297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738849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Visual intelligence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 아직 해결하지 못한 문제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(2017)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CE6CCE-7AD5-6976-A13B-CA37278EBFD0}"/>
              </a:ext>
            </a:extLst>
          </p:cNvPr>
          <p:cNvSpPr txBox="1"/>
          <p:nvPr/>
        </p:nvSpPr>
        <p:spPr>
          <a:xfrm>
            <a:off x="1353963" y="1055550"/>
            <a:ext cx="694349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이미지 전체가 아닌 각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pixel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 어떤 의미를 갖는지 구분하는 것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3D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인식하고 재건축하기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activity recognition (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비디오가 주어졌을 때 어떤 활동인지 인식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pPr marL="342900" indent="-342900">
              <a:buAutoNum type="arabicPeriod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사진의 맥락 파악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…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A2FC14A-8410-0D44-0849-21E357115E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693" y="1973129"/>
            <a:ext cx="5226902" cy="2937837"/>
          </a:xfrm>
          <a:prstGeom prst="rect">
            <a:avLst/>
          </a:prstGeom>
        </p:spPr>
      </p:pic>
      <p:cxnSp>
        <p:nvCxnSpPr>
          <p:cNvPr id="11" name="Google Shape;81;p16">
            <a:extLst>
              <a:ext uri="{FF2B5EF4-FFF2-40B4-BE49-F238E27FC236}">
                <a16:creationId xmlns:a16="http://schemas.microsoft.com/office/drawing/2014/main" id="{255B7024-22D9-30B8-3C3B-FE9BEBB6D63F}"/>
              </a:ext>
            </a:extLst>
          </p:cNvPr>
          <p:cNvCxnSpPr>
            <a:cxnSpLocks/>
          </p:cNvCxnSpPr>
          <p:nvPr/>
        </p:nvCxnSpPr>
        <p:spPr>
          <a:xfrm>
            <a:off x="172875" y="563880"/>
            <a:ext cx="0" cy="158924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81;p16">
            <a:extLst>
              <a:ext uri="{FF2B5EF4-FFF2-40B4-BE49-F238E27FC236}">
                <a16:creationId xmlns:a16="http://schemas.microsoft.com/office/drawing/2014/main" id="{7F19CA71-A2C3-6A5C-C10F-3A47454F6D8C}"/>
              </a:ext>
            </a:extLst>
          </p:cNvPr>
          <p:cNvCxnSpPr>
            <a:cxnSpLocks/>
          </p:cNvCxnSpPr>
          <p:nvPr/>
        </p:nvCxnSpPr>
        <p:spPr>
          <a:xfrm>
            <a:off x="172875" y="563880"/>
            <a:ext cx="0" cy="158924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10135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7482212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activity recognition (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비디오가 주어졌을 때 어떤 활동인지 인식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482BD7C-C25F-9795-D117-3F7FC16317FD}"/>
              </a:ext>
            </a:extLst>
          </p:cNvPr>
          <p:cNvGrpSpPr/>
          <p:nvPr/>
        </p:nvGrpSpPr>
        <p:grpSpPr>
          <a:xfrm>
            <a:off x="6214006" y="904891"/>
            <a:ext cx="2677180" cy="3931734"/>
            <a:chOff x="1181089" y="981308"/>
            <a:chExt cx="2677180" cy="393173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25C406F-C9E5-888B-1856-58263F2CB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9196" y="981308"/>
              <a:ext cx="2149073" cy="3931734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8C9C01E-9A42-69AA-EBA0-CF416A945F6E}"/>
                </a:ext>
              </a:extLst>
            </p:cNvPr>
            <p:cNvSpPr txBox="1"/>
            <p:nvPr/>
          </p:nvSpPr>
          <p:spPr>
            <a:xfrm>
              <a:off x="1181089" y="3107472"/>
              <a:ext cx="144316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Multiscale Vision</a:t>
              </a:r>
            </a:p>
            <a:p>
              <a:r>
                <a:rPr lang="en-US" altLang="ko-KR" dirty="0"/>
                <a:t>Transformers</a:t>
              </a:r>
              <a:endParaRPr lang="ko-KR" alt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258E2C-6C43-E9DD-A570-C3B463B9ED27}"/>
              </a:ext>
            </a:extLst>
          </p:cNvPr>
          <p:cNvSpPr txBox="1"/>
          <p:nvPr/>
        </p:nvSpPr>
        <p:spPr>
          <a:xfrm>
            <a:off x="1654904" y="2969702"/>
            <a:ext cx="42950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순천 R" panose="02020603020101020101" pitchFamily="18" charset="-127"/>
                <a:ea typeface="순천 R" panose="02020603020101020101" pitchFamily="18" charset="-127"/>
              </a:rPr>
              <a:t>“2021</a:t>
            </a:r>
            <a:r>
              <a:rPr lang="ko-KR" altLang="en-US" dirty="0">
                <a:latin typeface="순천 R" panose="02020603020101020101" pitchFamily="18" charset="-127"/>
                <a:ea typeface="순천 R" panose="02020603020101020101" pitchFamily="18" charset="-127"/>
              </a:rPr>
              <a:t>년부터 행동 인식과 관련하여 중요한 지표가 될 만한 트랜스포머 관련 기술들이 개발되었으며</a:t>
            </a:r>
            <a:r>
              <a:rPr lang="en-US" altLang="ko-KR" dirty="0">
                <a:latin typeface="순천 R" panose="02020603020101020101" pitchFamily="18" charset="-127"/>
                <a:ea typeface="순천 R" panose="02020603020101020101" pitchFamily="18" charset="-127"/>
              </a:rPr>
              <a:t>, 2022</a:t>
            </a:r>
            <a:r>
              <a:rPr lang="ko-KR" altLang="en-US" dirty="0">
                <a:latin typeface="순천 R" panose="02020603020101020101" pitchFamily="18" charset="-127"/>
                <a:ea typeface="순천 R" panose="02020603020101020101" pitchFamily="18" charset="-127"/>
              </a:rPr>
              <a:t>년에는 행동 인식에 적합한 구조의 연구 결과가 발표되었다</a:t>
            </a:r>
            <a:r>
              <a:rPr lang="en-US" altLang="ko-KR" dirty="0">
                <a:latin typeface="순천 R" panose="02020603020101020101" pitchFamily="18" charset="-127"/>
                <a:ea typeface="순천 R" panose="02020603020101020101" pitchFamily="18" charset="-127"/>
              </a:rPr>
              <a:t>. </a:t>
            </a:r>
            <a:r>
              <a:rPr lang="ko-KR" altLang="en-US" dirty="0">
                <a:latin typeface="순천 R" panose="02020603020101020101" pitchFamily="18" charset="-127"/>
                <a:ea typeface="순천 R" panose="02020603020101020101" pitchFamily="18" charset="-127"/>
              </a:rPr>
              <a:t>현재까지는 성능과 연산 복잡도는 </a:t>
            </a:r>
            <a:r>
              <a:rPr lang="en-US" altLang="ko-KR" dirty="0">
                <a:latin typeface="순천 R" panose="02020603020101020101" pitchFamily="18" charset="-127"/>
                <a:ea typeface="순천 R" panose="02020603020101020101" pitchFamily="18" charset="-127"/>
              </a:rPr>
              <a:t>trade-off </a:t>
            </a:r>
            <a:r>
              <a:rPr lang="ko-KR" altLang="en-US" dirty="0">
                <a:latin typeface="순천 R" panose="02020603020101020101" pitchFamily="18" charset="-127"/>
                <a:ea typeface="순천 R" panose="02020603020101020101" pitchFamily="18" charset="-127"/>
              </a:rPr>
              <a:t>관계인 것으로 나타나지만</a:t>
            </a:r>
            <a:r>
              <a:rPr lang="en-US" altLang="ko-KR" dirty="0">
                <a:latin typeface="순천 R" panose="02020603020101020101" pitchFamily="18" charset="-127"/>
                <a:ea typeface="순천 R" panose="02020603020101020101" pitchFamily="18" charset="-127"/>
              </a:rPr>
              <a:t>, </a:t>
            </a:r>
            <a:r>
              <a:rPr lang="ko-KR" altLang="en-US" dirty="0">
                <a:latin typeface="순천 R" panose="02020603020101020101" pitchFamily="18" charset="-127"/>
                <a:ea typeface="순천 R" panose="02020603020101020101" pitchFamily="18" charset="-127"/>
              </a:rPr>
              <a:t>차츰 복잡도가 개선되어 실생활에 적용 가능할 정도가 될 것으로 전망한다</a:t>
            </a:r>
            <a:r>
              <a:rPr lang="en-US" altLang="ko-KR" dirty="0">
                <a:latin typeface="순천 R" panose="02020603020101020101" pitchFamily="18" charset="-127"/>
                <a:ea typeface="순천 R" panose="02020603020101020101" pitchFamily="18" charset="-127"/>
              </a:rPr>
              <a:t>.”</a:t>
            </a:r>
            <a:endParaRPr lang="ko-KR" altLang="en-US" dirty="0">
              <a:latin typeface="순천 R" panose="02020603020101020101" pitchFamily="18" charset="-127"/>
              <a:ea typeface="순천 R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9C3EE0A-B63F-6AA4-48BC-BFFA13D48B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0074" y="887747"/>
            <a:ext cx="4244708" cy="1912786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74A9E58-FB58-ABB9-43CF-454963A7A9CB}"/>
              </a:ext>
            </a:extLst>
          </p:cNvPr>
          <p:cNvSpPr txBox="1"/>
          <p:nvPr/>
        </p:nvSpPr>
        <p:spPr>
          <a:xfrm>
            <a:off x="1680074" y="4512527"/>
            <a:ext cx="48396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순천 R" panose="02020603020101020101" pitchFamily="18" charset="-127"/>
                <a:ea typeface="순천 R" panose="02020603020101020101" pitchFamily="18" charset="-127"/>
                <a:hlinkClick r:id="rId6"/>
              </a:rPr>
              <a:t>출처</a:t>
            </a:r>
            <a:r>
              <a:rPr lang="en-US" altLang="ko-KR" sz="800" dirty="0">
                <a:latin typeface="순천 R" panose="02020603020101020101" pitchFamily="18" charset="-127"/>
                <a:ea typeface="순천 R" panose="02020603020101020101" pitchFamily="18" charset="-127"/>
                <a:hlinkClick r:id="rId6"/>
              </a:rPr>
              <a:t>: https://sejong.korea.ac.kr/common/downLoad.do?siteId=digb&amp;fileSeq=169432</a:t>
            </a:r>
            <a:r>
              <a:rPr lang="en-US" altLang="ko-KR" sz="800" dirty="0">
                <a:latin typeface="순천 R" panose="02020603020101020101" pitchFamily="18" charset="-127"/>
                <a:ea typeface="순천 R" panose="02020603020101020101" pitchFamily="18" charset="-127"/>
              </a:rPr>
              <a:t> </a:t>
            </a:r>
            <a:endParaRPr lang="ko-KR" altLang="en-US" sz="800" dirty="0">
              <a:latin typeface="순천 R" panose="02020603020101020101" pitchFamily="18" charset="-127"/>
              <a:ea typeface="순천 R" panose="02020603020101020101" pitchFamily="18" charset="-127"/>
            </a:endParaRPr>
          </a:p>
        </p:txBody>
      </p:sp>
      <p:grpSp>
        <p:nvGrpSpPr>
          <p:cNvPr id="19" name="그룹 18" descr="좌) 자유형 영상&#10;우) 평영 영상">
            <a:extLst>
              <a:ext uri="{FF2B5EF4-FFF2-40B4-BE49-F238E27FC236}">
                <a16:creationId xmlns:a16="http://schemas.microsoft.com/office/drawing/2014/main" id="{94868CF6-9230-0667-265B-FDF980FB1D69}"/>
              </a:ext>
            </a:extLst>
          </p:cNvPr>
          <p:cNvGrpSpPr/>
          <p:nvPr/>
        </p:nvGrpSpPr>
        <p:grpSpPr>
          <a:xfrm>
            <a:off x="1486828" y="1485648"/>
            <a:ext cx="7255728" cy="2196186"/>
            <a:chOff x="1486828" y="1485648"/>
            <a:chExt cx="7255728" cy="219618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179B1779-6973-9EE0-4864-833FF12DF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18732" y="1485648"/>
              <a:ext cx="3523824" cy="2196186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CAEDB674-D745-FD33-0491-96CA6A35A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86828" y="1485648"/>
              <a:ext cx="3438073" cy="2172203"/>
            </a:xfrm>
            <a:prstGeom prst="rect">
              <a:avLst/>
            </a:prstGeom>
          </p:spPr>
        </p:pic>
      </p:grpSp>
      <p:cxnSp>
        <p:nvCxnSpPr>
          <p:cNvPr id="21" name="Google Shape;81;p16">
            <a:extLst>
              <a:ext uri="{FF2B5EF4-FFF2-40B4-BE49-F238E27FC236}">
                <a16:creationId xmlns:a16="http://schemas.microsoft.com/office/drawing/2014/main" id="{9F94F721-B663-2FF6-B6D5-28060818D04C}"/>
              </a:ext>
            </a:extLst>
          </p:cNvPr>
          <p:cNvCxnSpPr>
            <a:cxnSpLocks/>
          </p:cNvCxnSpPr>
          <p:nvPr/>
        </p:nvCxnSpPr>
        <p:spPr>
          <a:xfrm>
            <a:off x="172875" y="751840"/>
            <a:ext cx="0" cy="140128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85196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738849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사진의 맥락 파악</a:t>
            </a:r>
            <a:endParaRPr lang="en-US" altLang="ko-KR" sz="2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8" name="그림 7" descr="Chat GPT에게 다람쥐가 견과류의 사진을 찍으려고 카메라를 들고 있는 그림을 제시하며, 이 사진의 유머 포인트를 물어본다. GPT는 다람쥐가 견과류를 먹는 게 아닌 사람처럼 행동한다는 점이 포인트임을 정확하게 짚어냈다.">
            <a:extLst>
              <a:ext uri="{FF2B5EF4-FFF2-40B4-BE49-F238E27FC236}">
                <a16:creationId xmlns:a16="http://schemas.microsoft.com/office/drawing/2014/main" id="{894D8D5F-B4D3-81C4-6DFC-3B8410187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2810" y="701010"/>
            <a:ext cx="8001190" cy="4135615"/>
          </a:xfrm>
          <a:prstGeom prst="rect">
            <a:avLst/>
          </a:prstGeom>
        </p:spPr>
      </p:pic>
      <p:cxnSp>
        <p:nvCxnSpPr>
          <p:cNvPr id="3" name="Google Shape;81;p16">
            <a:extLst>
              <a:ext uri="{FF2B5EF4-FFF2-40B4-BE49-F238E27FC236}">
                <a16:creationId xmlns:a16="http://schemas.microsoft.com/office/drawing/2014/main" id="{18F19066-C095-BF08-4511-73B3D853A4E8}"/>
              </a:ext>
            </a:extLst>
          </p:cNvPr>
          <p:cNvCxnSpPr>
            <a:cxnSpLocks/>
          </p:cNvCxnSpPr>
          <p:nvPr/>
        </p:nvCxnSpPr>
        <p:spPr>
          <a:xfrm>
            <a:off x="172875" y="843280"/>
            <a:ext cx="0" cy="130984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93675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분류기 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 K-Nearest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Neighbor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CE6CCE-7AD5-6976-A13B-CA37278EBFD0}"/>
              </a:ext>
            </a:extLst>
          </p:cNvPr>
          <p:cNvSpPr txBox="1"/>
          <p:nvPr/>
        </p:nvSpPr>
        <p:spPr>
          <a:xfrm>
            <a:off x="1553737" y="973873"/>
            <a:ext cx="6943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근접한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k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개의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point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들로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majority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정해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label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을 예측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Distance Metric: L1(Manhattan) distance, L2(Euclidean) distance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C1DD83-C266-2797-A2F6-03C9133020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3725" y="1497093"/>
            <a:ext cx="5006774" cy="180609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BD265F7-6BBB-7978-60D5-69B87E5994E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784" t="47334" r="62428" b="17716"/>
          <a:stretch/>
        </p:blipFill>
        <p:spPr>
          <a:xfrm>
            <a:off x="1605034" y="3303190"/>
            <a:ext cx="2179038" cy="159787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5F373AD-356F-A248-B8C9-BA7C977A70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207" t="47334" r="15624" b="17716"/>
          <a:stretch/>
        </p:blipFill>
        <p:spPr>
          <a:xfrm>
            <a:off x="4017598" y="3370688"/>
            <a:ext cx="2210082" cy="159787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172BB36-7A52-2A52-5505-F2EB8B33AFF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065" t="14165" r="24178" b="18935"/>
          <a:stretch/>
        </p:blipFill>
        <p:spPr>
          <a:xfrm>
            <a:off x="6580202" y="2115153"/>
            <a:ext cx="2483976" cy="1806097"/>
          </a:xfrm>
          <a:prstGeom prst="rect">
            <a:avLst/>
          </a:prstGeom>
        </p:spPr>
      </p:pic>
      <p:cxnSp>
        <p:nvCxnSpPr>
          <p:cNvPr id="10" name="Google Shape;81;p16">
            <a:extLst>
              <a:ext uri="{FF2B5EF4-FFF2-40B4-BE49-F238E27FC236}">
                <a16:creationId xmlns:a16="http://schemas.microsoft.com/office/drawing/2014/main" id="{63863E59-E4D7-6F13-1D36-EB61509E7BD2}"/>
              </a:ext>
            </a:extLst>
          </p:cNvPr>
          <p:cNvCxnSpPr>
            <a:cxnSpLocks/>
          </p:cNvCxnSpPr>
          <p:nvPr/>
        </p:nvCxnSpPr>
        <p:spPr>
          <a:xfrm>
            <a:off x="172875" y="1046480"/>
            <a:ext cx="0" cy="1106642"/>
          </a:xfrm>
          <a:prstGeom prst="straightConnector1">
            <a:avLst/>
          </a:prstGeom>
          <a:noFill/>
          <a:ln w="381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706300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484</Words>
  <Application>Microsoft Office PowerPoint</Application>
  <PresentationFormat>화면 슬라이드 쇼(16:9)</PresentationFormat>
  <Paragraphs>74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나눔고딕 ExtraBold</vt:lpstr>
      <vt:lpstr>순천 R</vt:lpstr>
      <vt:lpstr>Arial</vt:lpstr>
      <vt:lpstr>Montserrat Black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Chung Eun-JIn</cp:lastModifiedBy>
  <cp:revision>33</cp:revision>
  <dcterms:modified xsi:type="dcterms:W3CDTF">2023-03-20T12:32:12Z</dcterms:modified>
</cp:coreProperties>
</file>